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4"/>
  </p:sldMasterIdLst>
  <p:notesMasterIdLst>
    <p:notesMasterId r:id="rId18"/>
  </p:notesMasterIdLst>
  <p:handoutMasterIdLst>
    <p:handoutMasterId r:id="rId19"/>
  </p:handoutMasterIdLst>
  <p:sldIdLst>
    <p:sldId id="258" r:id="rId5"/>
    <p:sldId id="256" r:id="rId6"/>
    <p:sldId id="261" r:id="rId7"/>
    <p:sldId id="272" r:id="rId8"/>
    <p:sldId id="260" r:id="rId9"/>
    <p:sldId id="263" r:id="rId10"/>
    <p:sldId id="265" r:id="rId11"/>
    <p:sldId id="266" r:id="rId12"/>
    <p:sldId id="267" r:id="rId13"/>
    <p:sldId id="269" r:id="rId14"/>
    <p:sldId id="271" r:id="rId15"/>
    <p:sldId id="273" r:id="rId16"/>
    <p:sldId id="274" r:id="rId17"/>
  </p:sldIdLst>
  <p:sldSz cx="9144000" cy="6858000" type="screen4x3"/>
  <p:notesSz cx="6794500" cy="9931400"/>
  <p:defaultTextStyle>
    <a:defPPr>
      <a:defRPr lang="en-GB"/>
    </a:defPPr>
    <a:lvl1pPr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00FF"/>
    <a:srgbClr val="C1AF00"/>
    <a:srgbClr val="1C5C9C"/>
    <a:srgbClr val="1E63A8"/>
    <a:srgbClr val="C1B600"/>
    <a:srgbClr val="BAB600"/>
    <a:srgbClr val="411D71"/>
    <a:srgbClr val="4E238A"/>
    <a:srgbClr val="23238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43" autoAdjust="0"/>
    <p:restoredTop sz="94653" autoAdjust="0"/>
  </p:normalViewPr>
  <p:slideViewPr>
    <p:cSldViewPr>
      <p:cViewPr>
        <p:scale>
          <a:sx n="100" d="100"/>
          <a:sy n="100" d="100"/>
        </p:scale>
        <p:origin x="-390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2712" y="-78"/>
      </p:cViewPr>
      <p:guideLst>
        <p:guide orient="horz" pos="3128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0217" y="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nl-NL"/>
          </a:p>
        </p:txBody>
      </p:sp>
      <p:sp>
        <p:nvSpPr>
          <p:cNvPr id="501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83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01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0217" y="943483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C9BFC95-0061-44C9-A791-D1712DCB0C5F}" type="slidenum">
              <a:rPr lang="nl-NL"/>
              <a:pPr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GB"/>
          </a:p>
        </p:txBody>
      </p:sp>
      <p:sp>
        <p:nvSpPr>
          <p:cNvPr id="14340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914400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17415"/>
            <a:ext cx="4982633" cy="44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om het opmaakprofiel van de modeltekst te bewerken</a:t>
            </a:r>
          </a:p>
          <a:p>
            <a:pPr lvl="1"/>
            <a:r>
              <a:rPr lang="en-GB" smtClean="0"/>
              <a:t>Tweede niveau</a:t>
            </a:r>
          </a:p>
          <a:p>
            <a:pPr lvl="2"/>
            <a:r>
              <a:rPr lang="en-GB" smtClean="0"/>
              <a:t>Derde niveau</a:t>
            </a:r>
          </a:p>
          <a:p>
            <a:pPr lvl="3"/>
            <a:r>
              <a:rPr lang="en-GB" smtClean="0"/>
              <a:t>Vierde niveau</a:t>
            </a:r>
          </a:p>
          <a:p>
            <a:pPr lvl="4"/>
            <a:r>
              <a:rPr lang="en-GB" smtClean="0"/>
              <a:t>Vijfde niveau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83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34830"/>
            <a:ext cx="2944283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5CECC05-70C8-4C00-B308-CC14BA798087}" type="slidenum">
              <a:rPr lang="en-GB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E236C-1C99-49F5-B944-C7D4C7631C36}" type="slidenum">
              <a:rPr lang="en-GB"/>
              <a:pPr/>
              <a:t>1</a:t>
            </a:fld>
            <a:endParaRPr lang="en-GB"/>
          </a:p>
        </p:txBody>
      </p:sp>
      <p:sp>
        <p:nvSpPr>
          <p:cNvPr id="552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10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11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12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13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82EB40-33E9-4C85-A374-DBA93C3EDC1B}" type="slidenum">
              <a:rPr lang="en-GB"/>
              <a:pPr/>
              <a:t>2</a:t>
            </a:fld>
            <a:endParaRPr lang="en-GB"/>
          </a:p>
        </p:txBody>
      </p:sp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3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4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5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6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7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8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96DC7-B65D-4BE8-A179-3339EC0012DB}" type="slidenum">
              <a:rPr lang="en-GB"/>
              <a:pPr/>
              <a:t>9</a:t>
            </a:fld>
            <a:endParaRPr lang="en-GB"/>
          </a:p>
        </p:txBody>
      </p:sp>
      <p:sp>
        <p:nvSpPr>
          <p:cNvPr id="5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Rectangle 68"/>
          <p:cNvSpPr>
            <a:spLocks noChangeArrowheads="1"/>
          </p:cNvSpPr>
          <p:nvPr/>
        </p:nvSpPr>
        <p:spPr bwMode="auto">
          <a:xfrm>
            <a:off x="0" y="0"/>
            <a:ext cx="4648200" cy="868363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41" name="Rectangle 69"/>
          <p:cNvSpPr>
            <a:spLocks noChangeArrowheads="1"/>
          </p:cNvSpPr>
          <p:nvPr/>
        </p:nvSpPr>
        <p:spPr bwMode="auto">
          <a:xfrm>
            <a:off x="4572000" y="0"/>
            <a:ext cx="4572000" cy="8683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142" name="Rectangle 70"/>
          <p:cNvSpPr>
            <a:spLocks noChangeArrowheads="1"/>
          </p:cNvSpPr>
          <p:nvPr/>
        </p:nvSpPr>
        <p:spPr bwMode="auto">
          <a:xfrm>
            <a:off x="1082675" y="6553200"/>
            <a:ext cx="3489325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143" name="Picture 71" descr="UMC logo diap (jpeg)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4E6D"/>
              </a:clrFrom>
              <a:clrTo>
                <a:srgbClr val="004E6D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00600" y="0"/>
            <a:ext cx="4114800" cy="855663"/>
          </a:xfrm>
          <a:prstGeom prst="rect">
            <a:avLst/>
          </a:prstGeom>
          <a:noFill/>
        </p:spPr>
      </p:pic>
      <p:sp>
        <p:nvSpPr>
          <p:cNvPr id="3144" name="Rectangle 72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1181100"/>
            <a:ext cx="8458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het opmaakprofiel van de modeltitel te bewerken</a:t>
            </a:r>
          </a:p>
        </p:txBody>
      </p:sp>
      <p:sp>
        <p:nvSpPr>
          <p:cNvPr id="3145" name="Rectangle 7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77900" y="2590800"/>
            <a:ext cx="6400800" cy="1752600"/>
          </a:xfrm>
        </p:spPr>
        <p:txBody>
          <a:bodyPr/>
          <a:lstStyle>
            <a:lvl1pPr>
              <a:lnSpc>
                <a:spcPct val="90000"/>
              </a:lnSpc>
              <a:spcBef>
                <a:spcPct val="25000"/>
              </a:spcBef>
              <a:buClr>
                <a:schemeClr val="tx2"/>
              </a:buClr>
              <a:defRPr sz="2800"/>
            </a:lvl1pPr>
          </a:lstStyle>
          <a:p>
            <a:r>
              <a:rPr lang="nl-NL"/>
              <a:t>Klik om de opmaakprofielen van de</a:t>
            </a:r>
            <a:r>
              <a:rPr lang="en-GB"/>
              <a:t/>
            </a:r>
            <a:br>
              <a:rPr lang="en-GB"/>
            </a:br>
            <a:r>
              <a:rPr lang="nl-NL"/>
              <a:t>modeltekst te bewerken</a:t>
            </a:r>
            <a:endParaRPr lang="en-GB"/>
          </a:p>
          <a:p>
            <a:r>
              <a:rPr lang="nl-NL"/>
              <a:t>Tweede niveau</a:t>
            </a:r>
            <a:endParaRPr lang="en-GB"/>
          </a:p>
          <a:p>
            <a:r>
              <a:rPr lang="nl-NL"/>
              <a:t>Derde niveau</a:t>
            </a:r>
            <a:endParaRPr lang="en-GB"/>
          </a:p>
          <a:p>
            <a:r>
              <a:rPr lang="nl-NL"/>
              <a:t>Vierde nivea</a:t>
            </a:r>
            <a:r>
              <a:rPr lang="en-GB"/>
              <a:t>u</a:t>
            </a:r>
          </a:p>
          <a:p>
            <a:r>
              <a:rPr lang="nl-NL"/>
              <a:t>Vijfde niveau</a:t>
            </a:r>
          </a:p>
          <a:p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19900" y="444500"/>
            <a:ext cx="2171700" cy="5321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444500"/>
            <a:ext cx="6362700" cy="53213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5200" y="1651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7600" y="1651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Rectangle 95"/>
          <p:cNvSpPr>
            <a:spLocks noChangeArrowheads="1"/>
          </p:cNvSpPr>
          <p:nvPr/>
        </p:nvSpPr>
        <p:spPr bwMode="auto">
          <a:xfrm>
            <a:off x="0" y="0"/>
            <a:ext cx="1082675" cy="301625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4" name="Rectangle 96"/>
          <p:cNvSpPr>
            <a:spLocks noChangeArrowheads="1"/>
          </p:cNvSpPr>
          <p:nvPr/>
        </p:nvSpPr>
        <p:spPr bwMode="auto">
          <a:xfrm>
            <a:off x="1082675" y="0"/>
            <a:ext cx="3489325" cy="301625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45" name="Rectangle 97"/>
          <p:cNvSpPr>
            <a:spLocks noChangeArrowheads="1"/>
          </p:cNvSpPr>
          <p:nvPr/>
        </p:nvSpPr>
        <p:spPr bwMode="auto">
          <a:xfrm>
            <a:off x="1076325" y="6553200"/>
            <a:ext cx="3495675" cy="3048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149" name="Picture 101" descr="UMC logo kleur (jpeg)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84900" y="11113"/>
            <a:ext cx="1600200" cy="333375"/>
          </a:xfrm>
          <a:prstGeom prst="rect">
            <a:avLst/>
          </a:prstGeom>
          <a:noFill/>
        </p:spPr>
      </p:pic>
      <p:sp>
        <p:nvSpPr>
          <p:cNvPr id="2150" name="Rectangle 10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99000" y="6565900"/>
            <a:ext cx="4292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2151" name="Rectangle 103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44500"/>
            <a:ext cx="8686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smtClean="0"/>
              <a:t>Klik om het opmaakprofiel van de modeltitel te bewerken</a:t>
            </a:r>
          </a:p>
        </p:txBody>
      </p:sp>
      <p:sp>
        <p:nvSpPr>
          <p:cNvPr id="2155" name="Rectangle 107"/>
          <p:cNvSpPr>
            <a:spLocks noGrp="1" noChangeArrowheads="1"/>
          </p:cNvSpPr>
          <p:nvPr>
            <p:ph type="body" idx="1"/>
          </p:nvPr>
        </p:nvSpPr>
        <p:spPr bwMode="auto">
          <a:xfrm>
            <a:off x="965200" y="16510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 Grootte van lettertypes</a:t>
            </a:r>
            <a:endParaRPr lang="nl-NL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Arial" charset="0"/>
        </a:defRPr>
      </a:lvl9pPr>
    </p:titleStyle>
    <p:bodyStyle>
      <a:lvl1pPr marL="290513" indent="-290513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509588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buChar char="•"/>
        <a:defRPr kumimoji="1" sz="2400">
          <a:solidFill>
            <a:schemeClr val="tx1"/>
          </a:solidFill>
          <a:latin typeface="+mn-lt"/>
        </a:defRPr>
      </a:lvl2pPr>
      <a:lvl3pPr marL="1598613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buChar char="•"/>
        <a:defRPr kumimoji="1" sz="2400">
          <a:solidFill>
            <a:schemeClr val="tx1"/>
          </a:solidFill>
          <a:latin typeface="+mn-lt"/>
        </a:defRPr>
      </a:lvl3pPr>
      <a:lvl4pPr marL="1712913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buChar char="•"/>
        <a:defRPr kumimoji="1" sz="2400">
          <a:solidFill>
            <a:schemeClr val="tx1"/>
          </a:solidFill>
          <a:latin typeface="+mn-lt"/>
        </a:defRPr>
      </a:lvl4pPr>
      <a:lvl5pPr marL="2001838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defRPr kumimoji="1" sz="2400">
          <a:solidFill>
            <a:schemeClr val="tx1"/>
          </a:solidFill>
          <a:latin typeface="+mn-lt"/>
        </a:defRPr>
      </a:lvl5pPr>
      <a:lvl6pPr marL="2459038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defRPr kumimoji="1" sz="2400">
          <a:solidFill>
            <a:schemeClr val="tx1"/>
          </a:solidFill>
          <a:latin typeface="+mn-lt"/>
        </a:defRPr>
      </a:lvl6pPr>
      <a:lvl7pPr marL="2916238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defRPr kumimoji="1" sz="2400">
          <a:solidFill>
            <a:schemeClr val="tx1"/>
          </a:solidFill>
          <a:latin typeface="+mn-lt"/>
        </a:defRPr>
      </a:lvl7pPr>
      <a:lvl8pPr marL="3373438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defRPr kumimoji="1" sz="2400">
          <a:solidFill>
            <a:schemeClr val="tx1"/>
          </a:solidFill>
          <a:latin typeface="+mn-lt"/>
        </a:defRPr>
      </a:lvl8pPr>
      <a:lvl9pPr marL="3830638" indent="-174625" algn="l" defTabSz="171450" rtl="0" eaLnBrk="0" fontAlgn="base" hangingPunct="0">
        <a:spcBef>
          <a:spcPct val="20000"/>
        </a:spcBef>
        <a:spcAft>
          <a:spcPct val="0"/>
        </a:spcAft>
        <a:buClr>
          <a:srgbClr val="BE3100"/>
        </a:buClr>
        <a:buSzPct val="180000"/>
        <a:defRPr kumimoji="1"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9" name="Rectangle 11" descr="opening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Rectangle 1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Discussion</a:t>
            </a:r>
            <a:r>
              <a:rPr lang="nl-NL" dirty="0" smtClean="0"/>
              <a:t> and </a:t>
            </a:r>
            <a:r>
              <a:rPr lang="nl-NL" dirty="0" err="1" smtClean="0"/>
              <a:t>conclusion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findings</a:t>
            </a:r>
            <a:r>
              <a:rPr lang="nl-NL" dirty="0" smtClean="0"/>
              <a:t> are a </a:t>
            </a:r>
            <a:r>
              <a:rPr lang="nl-NL" dirty="0" err="1" smtClean="0"/>
              <a:t>first</a:t>
            </a:r>
            <a:r>
              <a:rPr lang="nl-NL" dirty="0" smtClean="0"/>
              <a:t> step in </a:t>
            </a:r>
            <a:r>
              <a:rPr lang="nl-NL" dirty="0" err="1" smtClean="0"/>
              <a:t>understanding</a:t>
            </a:r>
            <a:r>
              <a:rPr lang="nl-NL" dirty="0" smtClean="0"/>
              <a:t> </a:t>
            </a:r>
            <a:r>
              <a:rPr lang="nl-NL" dirty="0" err="1" smtClean="0"/>
              <a:t>diffusion</a:t>
            </a:r>
            <a:r>
              <a:rPr lang="nl-NL" dirty="0" smtClean="0"/>
              <a:t> </a:t>
            </a:r>
            <a:r>
              <a:rPr lang="nl-NL" dirty="0" err="1" smtClean="0"/>
              <a:t>properties</a:t>
            </a:r>
            <a:r>
              <a:rPr lang="nl-NL" dirty="0" smtClean="0"/>
              <a:t> </a:t>
            </a:r>
            <a:r>
              <a:rPr lang="nl-NL" dirty="0" err="1" smtClean="0"/>
              <a:t>within</a:t>
            </a:r>
            <a:r>
              <a:rPr lang="nl-NL" dirty="0" smtClean="0"/>
              <a:t> the cortex </a:t>
            </a:r>
          </a:p>
          <a:p>
            <a:pPr>
              <a:buNone/>
            </a:pPr>
            <a:r>
              <a:rPr lang="nl-NL" dirty="0">
                <a:sym typeface="Wingdings" pitchFamily="2" charset="2"/>
              </a:rPr>
              <a:t>	</a:t>
            </a:r>
            <a:endParaRPr lang="nl-NL" dirty="0"/>
          </a:p>
          <a:p>
            <a:r>
              <a:rPr lang="nl-NL" dirty="0" err="1" smtClean="0"/>
              <a:t>Usefulness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tractography</a:t>
            </a:r>
            <a:r>
              <a:rPr lang="nl-NL" dirty="0" smtClean="0"/>
              <a:t> and </a:t>
            </a:r>
            <a:r>
              <a:rPr lang="nl-NL" dirty="0" err="1" smtClean="0"/>
              <a:t>networks</a:t>
            </a:r>
            <a:r>
              <a:rPr lang="nl-NL" dirty="0" smtClean="0"/>
              <a:t>? </a:t>
            </a:r>
          </a:p>
          <a:p>
            <a:pPr>
              <a:buNone/>
            </a:pPr>
            <a:r>
              <a:rPr lang="nl-NL" dirty="0">
                <a:sym typeface="Wingdings" pitchFamily="2" charset="2"/>
              </a:rPr>
              <a:t>	</a:t>
            </a:r>
            <a:r>
              <a:rPr lang="nl-NL" dirty="0" smtClean="0">
                <a:sym typeface="Wingdings" pitchFamily="2" charset="2"/>
              </a:rPr>
              <a:t> </a:t>
            </a:r>
            <a:r>
              <a:rPr lang="nl-NL" dirty="0" err="1" smtClean="0">
                <a:sym typeface="Wingdings" pitchFamily="2" charset="2"/>
              </a:rPr>
              <a:t>informative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for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cortical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endpoints</a:t>
            </a:r>
            <a:endParaRPr lang="nl-NL" dirty="0" smtClean="0">
              <a:sym typeface="Wingdings" pitchFamily="2" charset="2"/>
            </a:endParaRPr>
          </a:p>
          <a:p>
            <a:pPr>
              <a:buNone/>
            </a:pPr>
            <a:r>
              <a:rPr lang="nl-NL" dirty="0" smtClean="0">
                <a:sym typeface="Wingdings" pitchFamily="2" charset="2"/>
              </a:rPr>
              <a:t>	 </a:t>
            </a:r>
            <a:r>
              <a:rPr lang="nl-NL" dirty="0" err="1" smtClean="0">
                <a:sym typeface="Wingdings" pitchFamily="2" charset="2"/>
              </a:rPr>
              <a:t>presumed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isotropic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tangential</a:t>
            </a:r>
            <a:r>
              <a:rPr lang="nl-NL" dirty="0" smtClean="0">
                <a:sym typeface="Wingdings" pitchFamily="2" charset="2"/>
              </a:rPr>
              <a:t> component </a:t>
            </a:r>
            <a:r>
              <a:rPr lang="nl-NL" dirty="0" err="1" smtClean="0">
                <a:sym typeface="Wingdings" pitchFamily="2" charset="2"/>
              </a:rPr>
              <a:t>within</a:t>
            </a:r>
            <a:r>
              <a:rPr lang="nl-NL" dirty="0" smtClean="0">
                <a:sym typeface="Wingdings" pitchFamily="2" charset="2"/>
              </a:rPr>
              <a:t> </a:t>
            </a:r>
            <a:r>
              <a:rPr lang="nl-NL" dirty="0" err="1" smtClean="0">
                <a:sym typeface="Wingdings" pitchFamily="2" charset="2"/>
              </a:rPr>
              <a:t>layers</a:t>
            </a:r>
            <a:endParaRPr lang="nl-NL" dirty="0" smtClean="0">
              <a:sym typeface="Wingdings" pitchFamily="2" charset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54224" y="5301208"/>
            <a:ext cx="4704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nl-NL" dirty="0" smtClean="0"/>
              <a:t>“In the cortex, </a:t>
            </a:r>
            <a:r>
              <a:rPr lang="nl-NL" dirty="0" err="1" smtClean="0"/>
              <a:t>diffusion</a:t>
            </a:r>
            <a:r>
              <a:rPr lang="nl-NL" dirty="0" smtClean="0"/>
              <a:t> is </a:t>
            </a:r>
            <a:r>
              <a:rPr lang="nl-NL" dirty="0" err="1" smtClean="0"/>
              <a:t>isotropic</a:t>
            </a:r>
            <a:r>
              <a:rPr lang="nl-NL" dirty="0" smtClean="0"/>
              <a:t>”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4349652" y="5018395"/>
            <a:ext cx="1590500" cy="672470"/>
            <a:chOff x="4349652" y="5018395"/>
            <a:chExt cx="1590500" cy="672470"/>
          </a:xfrm>
        </p:grpSpPr>
        <p:grpSp>
          <p:nvGrpSpPr>
            <p:cNvPr id="43" name="Group 42"/>
            <p:cNvGrpSpPr/>
            <p:nvPr/>
          </p:nvGrpSpPr>
          <p:grpSpPr>
            <a:xfrm>
              <a:off x="4611345" y="5480060"/>
              <a:ext cx="1151558" cy="210805"/>
              <a:chOff x="2627784" y="4725144"/>
              <a:chExt cx="1151558" cy="210805"/>
            </a:xfrm>
          </p:grpSpPr>
          <p:pic>
            <p:nvPicPr>
              <p:cNvPr id="44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627784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45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843808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46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59832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47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275856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48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491880" y="4725144"/>
                <a:ext cx="287462" cy="210805"/>
              </a:xfrm>
              <a:prstGeom prst="rect">
                <a:avLst/>
              </a:prstGeom>
              <a:noFill/>
            </p:spPr>
          </p:pic>
        </p:grpSp>
        <p:sp>
          <p:nvSpPr>
            <p:cNvPr id="49" name="TextBox 48"/>
            <p:cNvSpPr txBox="1"/>
            <p:nvPr/>
          </p:nvSpPr>
          <p:spPr>
            <a:xfrm>
              <a:off x="4349652" y="5018395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nl-NL" b="1" i="1" dirty="0" err="1" smtClean="0">
                  <a:latin typeface="Bradley Hand ITC" pitchFamily="66" charset="0"/>
                </a:rPr>
                <a:t>a</a:t>
              </a:r>
              <a:r>
                <a:rPr lang="nl-NL" b="1" i="1" dirty="0" err="1" smtClean="0">
                  <a:latin typeface="Bradley Hand ITC" pitchFamily="66" charset="0"/>
                </a:rPr>
                <a:t>nisotropic</a:t>
              </a:r>
              <a:endParaRPr lang="nl-NL" b="1" i="1" dirty="0" smtClean="0">
                <a:latin typeface="Bradley Hand ITC" pitchFamily="66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5817014" y="5013176"/>
            <a:ext cx="2499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nl-NL" b="1" i="1" dirty="0">
                <a:latin typeface="Bradley Hand ITC" pitchFamily="66" charset="0"/>
              </a:rPr>
              <a:t>a</a:t>
            </a:r>
            <a:r>
              <a:rPr lang="nl-NL" b="1" i="1" dirty="0" smtClean="0">
                <a:latin typeface="Bradley Hand ITC" pitchFamily="66" charset="0"/>
              </a:rPr>
              <a:t>nd </a:t>
            </a:r>
            <a:r>
              <a:rPr lang="nl-NL" b="1" i="1" dirty="0" err="1" smtClean="0">
                <a:latin typeface="Bradley Hand ITC" pitchFamily="66" charset="0"/>
              </a:rPr>
              <a:t>layer-specific</a:t>
            </a:r>
            <a:endParaRPr lang="nl-NL" b="1" i="1" dirty="0" smtClean="0">
              <a:latin typeface="Bradley Hand ITC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Thanks</a:t>
            </a:r>
            <a:r>
              <a:rPr lang="nl-NL" dirty="0" smtClean="0"/>
              <a:t>!</a:t>
            </a:r>
            <a:endParaRPr lang="nl-NL" dirty="0"/>
          </a:p>
        </p:txBody>
      </p:sp>
      <p:sp>
        <p:nvSpPr>
          <p:cNvPr id="4" name="Rectangle 10"/>
          <p:cNvSpPr txBox="1">
            <a:spLocks noChangeArrowheads="1"/>
          </p:cNvSpPr>
          <p:nvPr/>
        </p:nvSpPr>
        <p:spPr bwMode="auto">
          <a:xfrm>
            <a:off x="395536" y="1412776"/>
            <a:ext cx="835292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0513" lvl="0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Anatomy:						Anne-Marie </a:t>
            </a:r>
            <a:r>
              <a:rPr kumimoji="1" lang="en-US" sz="1800" kern="0" dirty="0"/>
              <a:t>van </a:t>
            </a:r>
            <a:r>
              <a:rPr kumimoji="1" lang="en-US" sz="1800" kern="0" dirty="0" err="1"/>
              <a:t>Cappellen</a:t>
            </a:r>
            <a:r>
              <a:rPr kumimoji="1" lang="en-US" sz="1800" kern="0" dirty="0"/>
              <a:t> van </a:t>
            </a:r>
            <a:r>
              <a:rPr kumimoji="1" lang="en-US" sz="1800" kern="0" dirty="0" err="1" smtClean="0"/>
              <a:t>Walsum</a:t>
            </a:r>
            <a:endParaRPr kumimoji="1" lang="en-US" sz="1800" kern="0" dirty="0" smtClean="0"/>
          </a:p>
          <a:p>
            <a:pPr marL="290513" lvl="0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										</a:t>
            </a:r>
            <a:r>
              <a:rPr kumimoji="1" lang="en-US" sz="1800" kern="0" dirty="0" err="1" smtClean="0"/>
              <a:t>Kees</a:t>
            </a:r>
            <a:r>
              <a:rPr kumimoji="1" lang="en-US" sz="1800" kern="0" dirty="0" smtClean="0"/>
              <a:t>-Jan </a:t>
            </a:r>
            <a:r>
              <a:rPr kumimoji="1" lang="en-US" sz="1800" kern="0" dirty="0" err="1"/>
              <a:t>Sikma</a:t>
            </a:r>
            <a:endParaRPr kumimoji="1" lang="en-US" sz="1800" kern="0" dirty="0"/>
          </a:p>
          <a:p>
            <a:pPr marL="290513" lvl="0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										</a:t>
            </a:r>
            <a:r>
              <a:rPr kumimoji="1" lang="en-US" sz="1800" kern="0" dirty="0" err="1" smtClean="0"/>
              <a:t>Valerio</a:t>
            </a:r>
            <a:r>
              <a:rPr kumimoji="1" lang="en-US" sz="1800" kern="0" dirty="0" smtClean="0"/>
              <a:t> </a:t>
            </a:r>
            <a:r>
              <a:rPr kumimoji="1" lang="en-US" sz="1800" kern="0" dirty="0" err="1" smtClean="0"/>
              <a:t>Zerbi</a:t>
            </a:r>
            <a:endParaRPr kumimoji="1" lang="en-US" sz="1800" kern="0" dirty="0" smtClean="0"/>
          </a:p>
          <a:p>
            <a:pPr marL="290513" lvl="0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										</a:t>
            </a:r>
            <a:r>
              <a:rPr kumimoji="1" lang="en-US" sz="1800" kern="0" dirty="0" err="1" smtClean="0"/>
              <a:t>Jos</a:t>
            </a:r>
            <a:r>
              <a:rPr kumimoji="1" lang="en-US" sz="1800" kern="0" dirty="0" smtClean="0"/>
              <a:t> </a:t>
            </a:r>
            <a:r>
              <a:rPr kumimoji="1" lang="en-US" sz="1800" kern="0" dirty="0" err="1" smtClean="0"/>
              <a:t>Dederen</a:t>
            </a:r>
            <a:endParaRPr kumimoji="1" lang="en-US" sz="1800" kern="0" dirty="0" smtClean="0"/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										Dirk </a:t>
            </a:r>
            <a:r>
              <a:rPr kumimoji="1" lang="en-US" sz="1800" kern="0" dirty="0" err="1" smtClean="0"/>
              <a:t>Ruiter</a:t>
            </a:r>
            <a:endParaRPr kumimoji="1" lang="en-US" sz="1800" kern="0" dirty="0" smtClean="0"/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DCCN:							Markus Barth</a:t>
            </a:r>
          </a:p>
          <a:p>
            <a:pPr marL="290513" lvl="0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										David Norris</a:t>
            </a:r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Pathology:						</a:t>
            </a:r>
            <a:r>
              <a:rPr kumimoji="1" lang="en-US" sz="1800" kern="0" dirty="0" err="1" smtClean="0"/>
              <a:t>Benno</a:t>
            </a:r>
            <a:r>
              <a:rPr kumimoji="1" lang="en-US" sz="1800" kern="0" dirty="0" smtClean="0"/>
              <a:t> </a:t>
            </a:r>
            <a:r>
              <a:rPr kumimoji="1" lang="en-US" sz="1800" kern="0" dirty="0" err="1" smtClean="0"/>
              <a:t>Küsters</a:t>
            </a:r>
            <a:endParaRPr kumimoji="1" lang="en-US" sz="1800" kern="0" dirty="0" smtClean="0"/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Radiology:						</a:t>
            </a:r>
            <a:r>
              <a:rPr kumimoji="1" lang="en-US" sz="1800" kern="0" dirty="0" err="1" smtClean="0"/>
              <a:t>Andor</a:t>
            </a:r>
            <a:r>
              <a:rPr kumimoji="1" lang="en-US" sz="1800" kern="0" dirty="0" smtClean="0"/>
              <a:t> </a:t>
            </a:r>
            <a:r>
              <a:rPr kumimoji="1" lang="en-US" sz="1800" kern="0" dirty="0" err="1" smtClean="0"/>
              <a:t>Veltien</a:t>
            </a:r>
            <a:endParaRPr kumimoji="1" lang="en-US" sz="1800" kern="0" dirty="0"/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r>
              <a:rPr kumimoji="1" lang="en-US" sz="1800" kern="0" dirty="0" smtClean="0"/>
              <a:t>MIRA/</a:t>
            </a:r>
            <a:r>
              <a:rPr kumimoji="1" lang="en-US" sz="1800" kern="0" dirty="0" err="1" smtClean="0"/>
              <a:t>UTwente</a:t>
            </a:r>
            <a:r>
              <a:rPr kumimoji="1" lang="en-US" sz="1800" kern="0" dirty="0" smtClean="0"/>
              <a:t>:</a:t>
            </a:r>
            <a:r>
              <a:rPr kumimoji="1" lang="en-US" sz="1800" kern="0" dirty="0"/>
              <a:t>	</a:t>
            </a:r>
            <a:r>
              <a:rPr kumimoji="1" lang="en-US" sz="1800" kern="0" dirty="0" smtClean="0"/>
              <a:t>	</a:t>
            </a:r>
            <a:r>
              <a:rPr kumimoji="1" lang="en-US" sz="1800" kern="0" dirty="0" err="1" smtClean="0"/>
              <a:t>Kees</a:t>
            </a:r>
            <a:r>
              <a:rPr kumimoji="1" lang="en-US" sz="1800" kern="0" dirty="0" smtClean="0"/>
              <a:t> </a:t>
            </a:r>
            <a:r>
              <a:rPr kumimoji="1" lang="en-US" sz="1800" kern="0" dirty="0"/>
              <a:t>Slump</a:t>
            </a:r>
          </a:p>
          <a:p>
            <a:pPr marL="290513" indent="-290513" algn="l" defTabSz="171450">
              <a:spcBef>
                <a:spcPct val="20000"/>
              </a:spcBef>
              <a:buClr>
                <a:srgbClr val="BE3100"/>
              </a:buClr>
              <a:buSzPct val="180000"/>
              <a:tabLst>
                <a:tab pos="631825" algn="l"/>
              </a:tabLst>
            </a:pPr>
            <a:endParaRPr kumimoji="1" lang="nl-NL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7" name="Group 58"/>
          <p:cNvGrpSpPr/>
          <p:nvPr/>
        </p:nvGrpSpPr>
        <p:grpSpPr>
          <a:xfrm>
            <a:off x="288032" y="4941168"/>
            <a:ext cx="8604448" cy="1379185"/>
            <a:chOff x="893175" y="36465808"/>
            <a:chExt cx="9011932" cy="1379185"/>
          </a:xfrm>
        </p:grpSpPr>
        <p:sp>
          <p:nvSpPr>
            <p:cNvPr id="28" name="Tekstvak 52"/>
            <p:cNvSpPr txBox="1">
              <a:spLocks noChangeArrowheads="1"/>
            </p:cNvSpPr>
            <p:nvPr/>
          </p:nvSpPr>
          <p:spPr bwMode="auto">
            <a:xfrm>
              <a:off x="893175" y="36613887"/>
              <a:ext cx="9000001" cy="1231106"/>
            </a:xfrm>
            <a:prstGeom prst="rect">
              <a:avLst/>
            </a:prstGeom>
            <a:solidFill>
              <a:srgbClr val="EAEAFA"/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400" dirty="0" err="1" smtClean="0">
                  <a:latin typeface="Calibri" pitchFamily="34" charset="0"/>
                  <a:cs typeface="Calibri" pitchFamily="34" charset="0"/>
                </a:rPr>
                <a:t>Bruker</a:t>
              </a:r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 </a:t>
              </a:r>
              <a:r>
                <a:rPr lang="en-US" sz="1400" dirty="0" err="1" smtClean="0">
                  <a:latin typeface="Calibri" pitchFamily="34" charset="0"/>
                  <a:cs typeface="Calibri" pitchFamily="34" charset="0"/>
                </a:rPr>
                <a:t>BioSpec</a:t>
              </a:r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 11.7T: Investment grants NWO </a:t>
              </a:r>
              <a:r>
                <a:rPr lang="en-US" sz="1400" dirty="0" err="1" smtClean="0">
                  <a:latin typeface="Calibri" pitchFamily="34" charset="0"/>
                  <a:cs typeface="Calibri" pitchFamily="34" charset="0"/>
                </a:rPr>
                <a:t>middelgroot</a:t>
              </a:r>
              <a:r>
                <a:rPr lang="en-US" sz="1400" dirty="0" smtClean="0">
                  <a:latin typeface="Calibri" pitchFamily="34" charset="0"/>
                  <a:cs typeface="Calibri" pitchFamily="34" charset="0"/>
                </a:rPr>
                <a:t> 40-00506-90-0602 and NWO BIG (VISTA) to </a:t>
              </a:r>
              <a:r>
                <a:rPr lang="en-US" sz="1400" dirty="0" err="1" smtClean="0">
                  <a:latin typeface="Calibri" pitchFamily="34" charset="0"/>
                  <a:cs typeface="Calibri" pitchFamily="34" charset="0"/>
                </a:rPr>
                <a:t>A.Heerschap</a:t>
              </a:r>
              <a:endParaRPr lang="en-US" sz="1400" dirty="0" smtClean="0">
                <a:latin typeface="Calibri" pitchFamily="34" charset="0"/>
                <a:cs typeface="Calibri" pitchFamily="34" charset="0"/>
              </a:endParaRPr>
            </a:p>
            <a:p>
              <a:endParaRPr lang="en-US" sz="2000" dirty="0" smtClean="0">
                <a:latin typeface="Calibri" pitchFamily="34" charset="0"/>
                <a:cs typeface="Calibri" pitchFamily="34" charset="0"/>
              </a:endParaRPr>
            </a:p>
            <a:p>
              <a:endParaRPr lang="en-US" sz="2000" dirty="0">
                <a:latin typeface="Calibri" pitchFamily="34" charset="0"/>
                <a:cs typeface="Calibri" pitchFamily="34" charset="0"/>
              </a:endParaRPr>
            </a:p>
            <a:p>
              <a:endParaRPr lang="en-US" sz="2000" dirty="0" smtClean="0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9" name="Rectangle 28"/>
            <p:cNvSpPr>
              <a:spLocks noChangeArrowheads="1"/>
            </p:cNvSpPr>
            <p:nvPr/>
          </p:nvSpPr>
          <p:spPr bwMode="auto">
            <a:xfrm>
              <a:off x="905569" y="36465808"/>
              <a:ext cx="8999538" cy="142790"/>
            </a:xfrm>
            <a:prstGeom prst="rect">
              <a:avLst/>
            </a:prstGeom>
            <a:solidFill>
              <a:srgbClr val="00607A"/>
            </a:solidFill>
            <a:ln w="9525">
              <a:noFill/>
              <a:miter lim="800000"/>
              <a:headEnd/>
              <a:tailEnd/>
            </a:ln>
          </p:spPr>
          <p:txBody>
            <a:bodyPr wrap="none" lIns="85784" tIns="42892" rIns="85784" bIns="42892" anchor="ctr"/>
            <a:lstStyle/>
            <a:p>
              <a:pPr defTabSz="3965975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3200" b="1" dirty="0">
                <a:latin typeface="Calibri" pitchFamily="34" charset="0"/>
              </a:endParaRPr>
            </a:p>
          </p:txBody>
        </p:sp>
        <p:grpSp>
          <p:nvGrpSpPr>
            <p:cNvPr id="30" name="Group 90"/>
            <p:cNvGrpSpPr/>
            <p:nvPr/>
          </p:nvGrpSpPr>
          <p:grpSpPr>
            <a:xfrm>
              <a:off x="1005770" y="36897846"/>
              <a:ext cx="8717369" cy="835339"/>
              <a:chOff x="19830445" y="34761457"/>
              <a:chExt cx="8717369" cy="828311"/>
            </a:xfrm>
          </p:grpSpPr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19830445" y="34761457"/>
                <a:ext cx="2544479" cy="3967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GB" sz="2000" b="1" dirty="0" smtClean="0">
                    <a:solidFill>
                      <a:srgbClr val="C00000"/>
                    </a:solidFill>
                  </a:rPr>
                  <a:t>V</a:t>
                </a:r>
                <a:r>
                  <a:rPr lang="en-GB" sz="2000" b="1" dirty="0" smtClean="0"/>
                  <a:t>IP </a:t>
                </a:r>
                <a:r>
                  <a:rPr lang="en-GB" sz="2000" b="1" dirty="0" smtClean="0">
                    <a:solidFill>
                      <a:srgbClr val="C00000"/>
                    </a:solidFill>
                  </a:rPr>
                  <a:t>B</a:t>
                </a:r>
                <a:r>
                  <a:rPr lang="en-GB" sz="2000" b="1" dirty="0" smtClean="0"/>
                  <a:t>rain </a:t>
                </a:r>
                <a:r>
                  <a:rPr lang="en-GB" sz="2000" b="1" dirty="0" smtClean="0">
                    <a:solidFill>
                      <a:srgbClr val="C00000"/>
                    </a:solidFill>
                  </a:rPr>
                  <a:t>N</a:t>
                </a:r>
                <a:r>
                  <a:rPr lang="en-GB" sz="2000" b="1" dirty="0" smtClean="0"/>
                  <a:t>etworks</a:t>
                </a:r>
                <a:endParaRPr lang="en-GB" sz="2000" dirty="0"/>
              </a:p>
            </p:txBody>
          </p:sp>
          <p:grpSp>
            <p:nvGrpSpPr>
              <p:cNvPr id="32" name="Group 18"/>
              <p:cNvGrpSpPr>
                <a:grpSpLocks/>
              </p:cNvGrpSpPr>
              <p:nvPr/>
            </p:nvGrpSpPr>
            <p:grpSpPr bwMode="auto">
              <a:xfrm>
                <a:off x="21013997" y="35189899"/>
                <a:ext cx="7533817" cy="399869"/>
                <a:chOff x="14629008" y="37938312"/>
                <a:chExt cx="10737943" cy="569927"/>
              </a:xfrm>
            </p:grpSpPr>
            <p:pic>
              <p:nvPicPr>
                <p:cNvPr id="33" name="Picture 38" descr="C:\Documents and Settings\z762135.UMCN\Desktop\logoDonders.jp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b="49277"/>
                <a:stretch>
                  <a:fillRect/>
                </a:stretch>
              </p:blipFill>
              <p:spPr bwMode="auto">
                <a:xfrm>
                  <a:off x="14629008" y="37938373"/>
                  <a:ext cx="2513769" cy="5412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4" name="Picture 39" descr="C:\Documents and Settings\z762135.UMCN\Desktop\mira_logo.jpg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17194831" y="37938352"/>
                  <a:ext cx="2691302" cy="52338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5" name="Picture 40" descr="C:\Documents and Settings\z762135.UMCN\Desktop\RO_EZ_Logo_Homepage.png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 l="41333"/>
                <a:stretch>
                  <a:fillRect/>
                </a:stretch>
              </p:blipFill>
              <p:spPr bwMode="auto">
                <a:xfrm>
                  <a:off x="23455442" y="37938312"/>
                  <a:ext cx="1911509" cy="5621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6" name="Picture 41" descr="C:\Documents and Settings\z762135.UMCN\Desktop\logo%20overijssel.jpg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19965922" y="37938332"/>
                  <a:ext cx="1782906" cy="5699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7" name="Picture 42" descr="C:\Documents and Settings\z762135.UMCN\Desktop\Logo%20Provincie%20Gelderland.jpg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21813314" y="37938353"/>
                  <a:ext cx="1569382" cy="5553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Additional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>
              <a:sym typeface="Wingdings" pitchFamily="2" charset="2"/>
            </a:endParaRPr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1340768"/>
            <a:ext cx="5976664" cy="486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5840316" y="6237312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Blackwell et al., NI 2009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Additional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dirty="0" smtClean="0">
              <a:sym typeface="Wingdings" pitchFamily="2" charset="2"/>
            </a:endParaRPr>
          </a:p>
        </p:txBody>
      </p:sp>
      <p:grpSp>
        <p:nvGrpSpPr>
          <p:cNvPr id="2" name="Group 15"/>
          <p:cNvGrpSpPr>
            <a:grpSpLocks noChangeAspect="1"/>
          </p:cNvGrpSpPr>
          <p:nvPr/>
        </p:nvGrpSpPr>
        <p:grpSpPr>
          <a:xfrm>
            <a:off x="1331640" y="1556792"/>
            <a:ext cx="6480720" cy="4680520"/>
            <a:chOff x="4860032" y="1052736"/>
            <a:chExt cx="4284888" cy="3094642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60032" y="1052736"/>
              <a:ext cx="4067944" cy="26223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510160" y="3870379"/>
              <a:ext cx="2634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Heidemann</a:t>
              </a:r>
              <a:r>
                <a:rPr lang="en-US" sz="1200" dirty="0" smtClean="0"/>
                <a:t> et al., ISMRM 2011, P1957</a:t>
              </a:r>
              <a:endParaRPr lang="en-US" sz="1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9" name="Rectangle 9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In vitro</a:t>
            </a:r>
            <a:r>
              <a:rPr lang="en-US" dirty="0"/>
              <a:t> layer-specific Diffusion Weighted Imaging in human primary visual cortex</a:t>
            </a:r>
            <a:endParaRPr lang="nl-NL" dirty="0"/>
          </a:p>
        </p:txBody>
      </p:sp>
      <p:sp>
        <p:nvSpPr>
          <p:cNvPr id="4" name="Subtitle 3"/>
          <p:cNvSpPr>
            <a:spLocks noGrp="1"/>
          </p:cNvSpPr>
          <p:nvPr>
            <p:ph type="subTitle" sz="quarter" idx="1"/>
          </p:nvPr>
        </p:nvSpPr>
        <p:spPr>
          <a:xfrm>
            <a:off x="977900" y="2590800"/>
            <a:ext cx="7410524" cy="1752600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Michiel</a:t>
            </a:r>
            <a:r>
              <a:rPr lang="en-US" dirty="0" smtClean="0"/>
              <a:t> </a:t>
            </a:r>
            <a:r>
              <a:rPr lang="en-US" dirty="0" err="1" smtClean="0"/>
              <a:t>Kleinnijenhuis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000" dirty="0" smtClean="0"/>
              <a:t>Brain Circuitry and its Disorders</a:t>
            </a:r>
          </a:p>
          <a:p>
            <a:pPr>
              <a:buNone/>
            </a:pPr>
            <a:r>
              <a:rPr lang="en-US" sz="2000" dirty="0" err="1" smtClean="0"/>
              <a:t>Doorwerth</a:t>
            </a:r>
            <a:r>
              <a:rPr lang="en-US" sz="2000" dirty="0" smtClean="0"/>
              <a:t>, 9 June 2011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Networks…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WM </a:t>
            </a:r>
            <a:r>
              <a:rPr lang="nl-NL" dirty="0" err="1" smtClean="0"/>
              <a:t>circuitry</a:t>
            </a:r>
            <a:r>
              <a:rPr lang="nl-NL" dirty="0" smtClean="0"/>
              <a:t> </a:t>
            </a:r>
            <a:r>
              <a:rPr lang="nl-NL" dirty="0" err="1" smtClean="0"/>
              <a:t>investigated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DWI:</a:t>
            </a:r>
          </a:p>
          <a:p>
            <a:endParaRPr lang="nl-NL" dirty="0" smtClean="0"/>
          </a:p>
          <a:p>
            <a:r>
              <a:rPr lang="nl-NL" dirty="0" smtClean="0"/>
              <a:t>DWI </a:t>
            </a:r>
            <a:r>
              <a:rPr lang="nl-NL" dirty="0" err="1" smtClean="0"/>
              <a:t>tractography</a:t>
            </a:r>
            <a:r>
              <a:rPr lang="nl-NL" dirty="0" smtClean="0"/>
              <a:t>  </a:t>
            </a:r>
            <a:r>
              <a:rPr lang="nl-NL" dirty="0" smtClean="0">
                <a:sym typeface="Wingdings" pitchFamily="2" charset="2"/>
              </a:rPr>
              <a:t></a:t>
            </a:r>
            <a:r>
              <a:rPr lang="nl-NL" dirty="0" smtClean="0"/>
              <a:t> </a:t>
            </a:r>
            <a:r>
              <a:rPr lang="nl-NL" dirty="0" err="1" smtClean="0"/>
              <a:t>anatomical</a:t>
            </a:r>
            <a:r>
              <a:rPr lang="nl-NL" dirty="0" smtClean="0"/>
              <a:t> </a:t>
            </a:r>
            <a:r>
              <a:rPr lang="nl-NL" dirty="0" err="1" smtClean="0"/>
              <a:t>networks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Network</a:t>
            </a:r>
            <a:r>
              <a:rPr lang="nl-NL" dirty="0" smtClean="0"/>
              <a:t> </a:t>
            </a:r>
            <a:r>
              <a:rPr lang="nl-NL" dirty="0" err="1" smtClean="0"/>
              <a:t>analysis</a:t>
            </a:r>
            <a:r>
              <a:rPr lang="nl-NL" dirty="0" smtClean="0"/>
              <a:t> in </a:t>
            </a:r>
            <a:r>
              <a:rPr lang="nl-NL" dirty="0" err="1" smtClean="0"/>
              <a:t>disease</a:t>
            </a:r>
            <a:endParaRPr lang="nl-NL" sz="1600" dirty="0" smtClean="0"/>
          </a:p>
          <a:p>
            <a:pPr lvl="1"/>
            <a:r>
              <a:rPr lang="nl-NL" dirty="0" err="1" smtClean="0"/>
              <a:t>Stroke</a:t>
            </a:r>
            <a:r>
              <a:rPr lang="nl-NL" dirty="0" smtClean="0"/>
              <a:t> </a:t>
            </a:r>
            <a:r>
              <a:rPr lang="nl-NL" sz="1600" dirty="0" smtClean="0"/>
              <a:t>(</a:t>
            </a:r>
            <a:r>
              <a:rPr lang="nl-NL" sz="1600" dirty="0" err="1" smtClean="0"/>
              <a:t>Crofts</a:t>
            </a:r>
            <a:r>
              <a:rPr lang="nl-NL" sz="1600" dirty="0" smtClean="0"/>
              <a:t> et al., NI2010)</a:t>
            </a:r>
          </a:p>
          <a:p>
            <a:pPr lvl="1"/>
            <a:r>
              <a:rPr lang="nl-NL" dirty="0" smtClean="0"/>
              <a:t>AD </a:t>
            </a:r>
            <a:r>
              <a:rPr lang="nl-NL" sz="1600" dirty="0" smtClean="0"/>
              <a:t>(He et al., JNS 2008)</a:t>
            </a:r>
          </a:p>
          <a:p>
            <a:pPr lvl="1"/>
            <a:r>
              <a:rPr lang="nl-NL" dirty="0" err="1" smtClean="0"/>
              <a:t>Schizophrenia</a:t>
            </a:r>
            <a:r>
              <a:rPr lang="nl-NL" dirty="0" smtClean="0"/>
              <a:t> </a:t>
            </a:r>
            <a:r>
              <a:rPr lang="nl-NL" sz="1600" dirty="0" smtClean="0"/>
              <a:t>(Basset et al., JNS 2008)</a:t>
            </a:r>
            <a:endParaRPr lang="nl-NL" dirty="0" smtClean="0"/>
          </a:p>
          <a:p>
            <a:endParaRPr lang="nl-NL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933056"/>
            <a:ext cx="3323861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7348843" y="2169305"/>
            <a:ext cx="1471629" cy="11876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060344" y="1700808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WM tract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8064883" y="1628800"/>
            <a:ext cx="899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Cortical </a:t>
            </a:r>
          </a:p>
          <a:p>
            <a:r>
              <a:rPr lang="en-US" sz="1600" dirty="0" smtClean="0"/>
              <a:t>area</a:t>
            </a:r>
            <a:endParaRPr lang="en-US" sz="1600" dirty="0"/>
          </a:p>
        </p:txBody>
      </p:sp>
      <p:sp>
        <p:nvSpPr>
          <p:cNvPr id="12" name="Freeform 11"/>
          <p:cNvSpPr/>
          <p:nvPr/>
        </p:nvSpPr>
        <p:spPr bwMode="auto">
          <a:xfrm>
            <a:off x="7236296" y="1988840"/>
            <a:ext cx="279548" cy="393997"/>
          </a:xfrm>
          <a:custGeom>
            <a:avLst/>
            <a:gdLst>
              <a:gd name="connsiteX0" fmla="*/ 74612 w 207962"/>
              <a:gd name="connsiteY0" fmla="*/ 0 h 344487"/>
              <a:gd name="connsiteX1" fmla="*/ 17462 w 207962"/>
              <a:gd name="connsiteY1" fmla="*/ 142875 h 344487"/>
              <a:gd name="connsiteX2" fmla="*/ 179387 w 207962"/>
              <a:gd name="connsiteY2" fmla="*/ 314325 h 344487"/>
              <a:gd name="connsiteX3" fmla="*/ 188912 w 207962"/>
              <a:gd name="connsiteY3" fmla="*/ 323850 h 344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62" h="344487">
                <a:moveTo>
                  <a:pt x="74612" y="0"/>
                </a:moveTo>
                <a:cubicBezTo>
                  <a:pt x="37306" y="45244"/>
                  <a:pt x="0" y="90488"/>
                  <a:pt x="17462" y="142875"/>
                </a:cubicBezTo>
                <a:cubicBezTo>
                  <a:pt x="34924" y="195262"/>
                  <a:pt x="150812" y="284163"/>
                  <a:pt x="179387" y="314325"/>
                </a:cubicBezTo>
                <a:cubicBezTo>
                  <a:pt x="207962" y="344487"/>
                  <a:pt x="198437" y="334168"/>
                  <a:pt x="188912" y="323850"/>
                </a:cubicBezTo>
              </a:path>
            </a:pathLst>
          </a:custGeom>
          <a:noFill/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8667626" y="1916832"/>
            <a:ext cx="296862" cy="788987"/>
          </a:xfrm>
          <a:custGeom>
            <a:avLst/>
            <a:gdLst>
              <a:gd name="connsiteX0" fmla="*/ 0 w 296862"/>
              <a:gd name="connsiteY0" fmla="*/ 788987 h 788987"/>
              <a:gd name="connsiteX1" fmla="*/ 219075 w 296862"/>
              <a:gd name="connsiteY1" fmla="*/ 560387 h 788987"/>
              <a:gd name="connsiteX2" fmla="*/ 285750 w 296862"/>
              <a:gd name="connsiteY2" fmla="*/ 303212 h 788987"/>
              <a:gd name="connsiteX3" fmla="*/ 152400 w 296862"/>
              <a:gd name="connsiteY3" fmla="*/ 46037 h 788987"/>
              <a:gd name="connsiteX4" fmla="*/ 133350 w 296862"/>
              <a:gd name="connsiteY4" fmla="*/ 26987 h 788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862" h="788987">
                <a:moveTo>
                  <a:pt x="0" y="788987"/>
                </a:moveTo>
                <a:cubicBezTo>
                  <a:pt x="85725" y="715168"/>
                  <a:pt x="171450" y="641350"/>
                  <a:pt x="219075" y="560387"/>
                </a:cubicBezTo>
                <a:cubicBezTo>
                  <a:pt x="266700" y="479425"/>
                  <a:pt x="296862" y="388937"/>
                  <a:pt x="285750" y="303212"/>
                </a:cubicBezTo>
                <a:cubicBezTo>
                  <a:pt x="274638" y="217487"/>
                  <a:pt x="177800" y="92074"/>
                  <a:pt x="152400" y="46037"/>
                </a:cubicBezTo>
                <a:cubicBezTo>
                  <a:pt x="127000" y="0"/>
                  <a:pt x="130175" y="13493"/>
                  <a:pt x="133350" y="26987"/>
                </a:cubicBezTo>
              </a:path>
            </a:pathLst>
          </a:custGeom>
          <a:noFill/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3068960"/>
            <a:ext cx="2304256" cy="2401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Anisotropy</a:t>
            </a:r>
            <a:endParaRPr lang="nl-NL" dirty="0"/>
          </a:p>
        </p:txBody>
      </p:sp>
      <p:sp>
        <p:nvSpPr>
          <p:cNvPr id="8" name="TextBox 7"/>
          <p:cNvSpPr txBox="1"/>
          <p:nvPr/>
        </p:nvSpPr>
        <p:spPr>
          <a:xfrm>
            <a:off x="2411760" y="1383159"/>
            <a:ext cx="4704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nl-NL" dirty="0" smtClean="0"/>
              <a:t>“In the cortex, </a:t>
            </a:r>
            <a:r>
              <a:rPr lang="nl-NL" dirty="0" err="1" smtClean="0"/>
              <a:t>diffusion</a:t>
            </a:r>
            <a:r>
              <a:rPr lang="nl-NL" dirty="0" smtClean="0"/>
              <a:t> is </a:t>
            </a:r>
            <a:r>
              <a:rPr lang="nl-NL" dirty="0" err="1" smtClean="0"/>
              <a:t>isotropic</a:t>
            </a:r>
            <a:r>
              <a:rPr lang="nl-NL" dirty="0" smtClean="0"/>
              <a:t>”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60690" y="2348880"/>
            <a:ext cx="1773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mm </a:t>
            </a:r>
            <a:r>
              <a:rPr lang="en-US" dirty="0" err="1" smtClean="0"/>
              <a:t>voxels</a:t>
            </a:r>
            <a:endParaRPr lang="en-US" dirty="0"/>
          </a:p>
        </p:txBody>
      </p:sp>
      <p:grpSp>
        <p:nvGrpSpPr>
          <p:cNvPr id="38" name="Group 37"/>
          <p:cNvGrpSpPr/>
          <p:nvPr/>
        </p:nvGrpSpPr>
        <p:grpSpPr>
          <a:xfrm>
            <a:off x="5507188" y="1100346"/>
            <a:ext cx="1590500" cy="672470"/>
            <a:chOff x="5627359" y="1628800"/>
            <a:chExt cx="1590500" cy="672470"/>
          </a:xfrm>
        </p:grpSpPr>
        <p:grpSp>
          <p:nvGrpSpPr>
            <p:cNvPr id="14" name="Group 13"/>
            <p:cNvGrpSpPr/>
            <p:nvPr/>
          </p:nvGrpSpPr>
          <p:grpSpPr>
            <a:xfrm>
              <a:off x="5889052" y="2090465"/>
              <a:ext cx="1151558" cy="210805"/>
              <a:chOff x="2627784" y="4725144"/>
              <a:chExt cx="1151558" cy="210805"/>
            </a:xfrm>
          </p:grpSpPr>
          <p:pic>
            <p:nvPicPr>
              <p:cNvPr id="63490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27784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10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843808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11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059832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12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275856" y="4725144"/>
                <a:ext cx="287462" cy="210805"/>
              </a:xfrm>
              <a:prstGeom prst="rect">
                <a:avLst/>
              </a:prstGeom>
              <a:noFill/>
            </p:spPr>
          </p:pic>
          <p:pic>
            <p:nvPicPr>
              <p:cNvPr id="13" name="Picture 2" descr="C:\Program Files (x86)\Microsoft Office\MEDIA\OFFICE12\Bullets\BD21299_.gif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3491880" y="4725144"/>
                <a:ext cx="287462" cy="210805"/>
              </a:xfrm>
              <a:prstGeom prst="rect">
                <a:avLst/>
              </a:prstGeom>
              <a:noFill/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5627359" y="1628800"/>
              <a:ext cx="1590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lvl="1"/>
              <a:r>
                <a:rPr lang="nl-NL" b="1" i="1" dirty="0" err="1" smtClean="0">
                  <a:latin typeface="Bradley Hand ITC" pitchFamily="66" charset="0"/>
                </a:rPr>
                <a:t>a</a:t>
              </a:r>
              <a:r>
                <a:rPr lang="nl-NL" b="1" i="1" dirty="0" err="1" smtClean="0">
                  <a:latin typeface="Bradley Hand ITC" pitchFamily="66" charset="0"/>
                </a:rPr>
                <a:t>nisotropic</a:t>
              </a:r>
              <a:endParaRPr lang="nl-NL" b="1" i="1" dirty="0" smtClean="0">
                <a:latin typeface="Bradley Hand ITC" pitchFamily="66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788024" y="2348880"/>
            <a:ext cx="4211100" cy="3474968"/>
            <a:chOff x="4788024" y="2895327"/>
            <a:chExt cx="4211100" cy="3474968"/>
          </a:xfrm>
        </p:grpSpPr>
        <p:grpSp>
          <p:nvGrpSpPr>
            <p:cNvPr id="37" name="Group 36"/>
            <p:cNvGrpSpPr/>
            <p:nvPr/>
          </p:nvGrpSpPr>
          <p:grpSpPr>
            <a:xfrm>
              <a:off x="4788024" y="2895327"/>
              <a:ext cx="4211100" cy="3197969"/>
              <a:chOff x="4788024" y="2895327"/>
              <a:chExt cx="4211100" cy="3197969"/>
            </a:xfrm>
          </p:grpSpPr>
          <p:pic>
            <p:nvPicPr>
              <p:cNvPr id="7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58488"/>
              <a:stretch>
                <a:fillRect/>
              </a:stretch>
            </p:blipFill>
            <p:spPr bwMode="auto">
              <a:xfrm>
                <a:off x="4788024" y="3645024"/>
                <a:ext cx="3036952" cy="2448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6" name="Group 15"/>
              <p:cNvGrpSpPr/>
              <p:nvPr/>
            </p:nvGrpSpPr>
            <p:grpSpPr>
              <a:xfrm>
                <a:off x="8028383" y="5107922"/>
                <a:ext cx="864097" cy="697342"/>
                <a:chOff x="5995526" y="908720"/>
                <a:chExt cx="1876302" cy="1464420"/>
              </a:xfrm>
            </p:grpSpPr>
            <p:pic>
              <p:nvPicPr>
                <p:cNvPr id="17" name="Picture 4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clrChange>
                    <a:clrFrom>
                      <a:srgbClr val="CCCCCC"/>
                    </a:clrFrom>
                    <a:clrTo>
                      <a:srgbClr val="CCCCCC">
                        <a:alpha val="0"/>
                      </a:srgbClr>
                    </a:clrTo>
                  </a:clrChange>
                </a:blip>
                <a:srcRect l="9789" t="7619" r="15149" b="-885"/>
                <a:stretch>
                  <a:fillRect/>
                </a:stretch>
              </p:blipFill>
              <p:spPr bwMode="auto">
                <a:xfrm>
                  <a:off x="6300192" y="908720"/>
                  <a:ext cx="1571636" cy="14644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7356941" y="1931119"/>
                  <a:ext cx="5148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FF0000"/>
                      </a:solidFill>
                    </a:rPr>
                    <a:t>L-R</a:t>
                  </a:r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308243" y="1816021"/>
                  <a:ext cx="5148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FF00"/>
                      </a:solidFill>
                    </a:rPr>
                    <a:t>A-P</a:t>
                  </a:r>
                  <a:endParaRPr lang="en-US" sz="1600" dirty="0">
                    <a:solidFill>
                      <a:srgbClr val="00FF00"/>
                    </a:solidFill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5995526" y="1211154"/>
                  <a:ext cx="43633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 smtClean="0">
                      <a:solidFill>
                        <a:srgbClr val="0000FF"/>
                      </a:solidFill>
                    </a:rPr>
                    <a:t>I-S</a:t>
                  </a:r>
                  <a:endParaRPr lang="en-US" sz="1600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4976422" y="2895327"/>
                <a:ext cx="33225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 mm </a:t>
                </a:r>
                <a:r>
                  <a:rPr lang="en-US" dirty="0" err="1" smtClean="0"/>
                  <a:t>voxels</a:t>
                </a:r>
                <a:r>
                  <a:rPr lang="en-US" dirty="0" smtClean="0"/>
                  <a:t> (7T system)</a:t>
                </a:r>
                <a:endParaRPr lang="en-US" dirty="0"/>
              </a:p>
            </p:txBody>
          </p:sp>
          <p:pic>
            <p:nvPicPr>
              <p:cNvPr id="63491" name="Picture 3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7956375" y="3645024"/>
                <a:ext cx="1042749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9" name="TextBox 38"/>
            <p:cNvSpPr txBox="1"/>
            <p:nvPr/>
          </p:nvSpPr>
          <p:spPr>
            <a:xfrm>
              <a:off x="5777829" y="6093296"/>
              <a:ext cx="20345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Heidemann</a:t>
              </a:r>
              <a:r>
                <a:rPr lang="en-US" sz="1200" dirty="0" smtClean="0"/>
                <a:t> et al., MRM 2010</a:t>
              </a:r>
              <a:endParaRPr lang="en-US" sz="1200" dirty="0"/>
            </a:p>
          </p:txBody>
        </p:sp>
      </p:grp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 cstate="print">
            <a:lum bright="23000" contrast="46000"/>
          </a:blip>
          <a:srcRect l="1499" t="4304" r="38548" b="44932"/>
          <a:stretch>
            <a:fillRect/>
          </a:stretch>
        </p:blipFill>
        <p:spPr bwMode="auto">
          <a:xfrm>
            <a:off x="395536" y="3140968"/>
            <a:ext cx="3528392" cy="312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Freeform 46"/>
          <p:cNvSpPr/>
          <p:nvPr/>
        </p:nvSpPr>
        <p:spPr bwMode="auto">
          <a:xfrm>
            <a:off x="1257300" y="3590925"/>
            <a:ext cx="1457325" cy="2600325"/>
          </a:xfrm>
          <a:custGeom>
            <a:avLst/>
            <a:gdLst>
              <a:gd name="connsiteX0" fmla="*/ 1457325 w 1457325"/>
              <a:gd name="connsiteY0" fmla="*/ 2600325 h 2600325"/>
              <a:gd name="connsiteX1" fmla="*/ 1381125 w 1457325"/>
              <a:gd name="connsiteY1" fmla="*/ 2419350 h 2600325"/>
              <a:gd name="connsiteX2" fmla="*/ 1266825 w 1457325"/>
              <a:gd name="connsiteY2" fmla="*/ 2238375 h 2600325"/>
              <a:gd name="connsiteX3" fmla="*/ 1123950 w 1457325"/>
              <a:gd name="connsiteY3" fmla="*/ 2019300 h 2600325"/>
              <a:gd name="connsiteX4" fmla="*/ 962025 w 1457325"/>
              <a:gd name="connsiteY4" fmla="*/ 1866900 h 2600325"/>
              <a:gd name="connsiteX5" fmla="*/ 828675 w 1457325"/>
              <a:gd name="connsiteY5" fmla="*/ 1752600 h 2600325"/>
              <a:gd name="connsiteX6" fmla="*/ 647700 w 1457325"/>
              <a:gd name="connsiteY6" fmla="*/ 1571625 h 2600325"/>
              <a:gd name="connsiteX7" fmla="*/ 466725 w 1457325"/>
              <a:gd name="connsiteY7" fmla="*/ 1362075 h 2600325"/>
              <a:gd name="connsiteX8" fmla="*/ 361950 w 1457325"/>
              <a:gd name="connsiteY8" fmla="*/ 1123950 h 2600325"/>
              <a:gd name="connsiteX9" fmla="*/ 266700 w 1457325"/>
              <a:gd name="connsiteY9" fmla="*/ 819150 h 2600325"/>
              <a:gd name="connsiteX10" fmla="*/ 180975 w 1457325"/>
              <a:gd name="connsiteY10" fmla="*/ 561975 h 2600325"/>
              <a:gd name="connsiteX11" fmla="*/ 85725 w 1457325"/>
              <a:gd name="connsiteY11" fmla="*/ 304800 h 2600325"/>
              <a:gd name="connsiteX12" fmla="*/ 19050 w 1457325"/>
              <a:gd name="connsiteY12" fmla="*/ 76200 h 2600325"/>
              <a:gd name="connsiteX13" fmla="*/ 0 w 1457325"/>
              <a:gd name="connsiteY13" fmla="*/ 0 h 2600325"/>
              <a:gd name="connsiteX14" fmla="*/ 9525 w 1457325"/>
              <a:gd name="connsiteY14" fmla="*/ 38100 h 260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457325" h="2600325">
                <a:moveTo>
                  <a:pt x="1457325" y="2600325"/>
                </a:moveTo>
                <a:cubicBezTo>
                  <a:pt x="1435100" y="2540000"/>
                  <a:pt x="1412875" y="2479675"/>
                  <a:pt x="1381125" y="2419350"/>
                </a:cubicBezTo>
                <a:cubicBezTo>
                  <a:pt x="1349375" y="2359025"/>
                  <a:pt x="1309687" y="2305050"/>
                  <a:pt x="1266825" y="2238375"/>
                </a:cubicBezTo>
                <a:cubicBezTo>
                  <a:pt x="1223963" y="2171700"/>
                  <a:pt x="1174750" y="2081213"/>
                  <a:pt x="1123950" y="2019300"/>
                </a:cubicBezTo>
                <a:cubicBezTo>
                  <a:pt x="1073150" y="1957388"/>
                  <a:pt x="1011237" y="1911350"/>
                  <a:pt x="962025" y="1866900"/>
                </a:cubicBezTo>
                <a:cubicBezTo>
                  <a:pt x="912813" y="1822450"/>
                  <a:pt x="881062" y="1801812"/>
                  <a:pt x="828675" y="1752600"/>
                </a:cubicBezTo>
                <a:cubicBezTo>
                  <a:pt x="776288" y="1703388"/>
                  <a:pt x="708025" y="1636712"/>
                  <a:pt x="647700" y="1571625"/>
                </a:cubicBezTo>
                <a:cubicBezTo>
                  <a:pt x="587375" y="1506538"/>
                  <a:pt x="514350" y="1436687"/>
                  <a:pt x="466725" y="1362075"/>
                </a:cubicBezTo>
                <a:cubicBezTo>
                  <a:pt x="419100" y="1287463"/>
                  <a:pt x="395288" y="1214438"/>
                  <a:pt x="361950" y="1123950"/>
                </a:cubicBezTo>
                <a:cubicBezTo>
                  <a:pt x="328612" y="1033462"/>
                  <a:pt x="296862" y="912812"/>
                  <a:pt x="266700" y="819150"/>
                </a:cubicBezTo>
                <a:cubicBezTo>
                  <a:pt x="236538" y="725488"/>
                  <a:pt x="211138" y="647700"/>
                  <a:pt x="180975" y="561975"/>
                </a:cubicBezTo>
                <a:cubicBezTo>
                  <a:pt x="150813" y="476250"/>
                  <a:pt x="112712" y="385762"/>
                  <a:pt x="85725" y="304800"/>
                </a:cubicBezTo>
                <a:cubicBezTo>
                  <a:pt x="58738" y="223838"/>
                  <a:pt x="33337" y="127000"/>
                  <a:pt x="19050" y="76200"/>
                </a:cubicBezTo>
                <a:cubicBezTo>
                  <a:pt x="4763" y="25400"/>
                  <a:pt x="0" y="0"/>
                  <a:pt x="0" y="0"/>
                </a:cubicBezTo>
                <a:lnTo>
                  <a:pt x="9525" y="38100"/>
                </a:ln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8" name="Freeform 47"/>
          <p:cNvSpPr/>
          <p:nvPr/>
        </p:nvSpPr>
        <p:spPr bwMode="auto">
          <a:xfrm>
            <a:off x="2795588" y="3838575"/>
            <a:ext cx="823912" cy="2286000"/>
          </a:xfrm>
          <a:custGeom>
            <a:avLst/>
            <a:gdLst>
              <a:gd name="connsiteX0" fmla="*/ 328612 w 823912"/>
              <a:gd name="connsiteY0" fmla="*/ 2286000 h 2286000"/>
              <a:gd name="connsiteX1" fmla="*/ 157162 w 823912"/>
              <a:gd name="connsiteY1" fmla="*/ 2057400 h 2286000"/>
              <a:gd name="connsiteX2" fmla="*/ 42862 w 823912"/>
              <a:gd name="connsiteY2" fmla="*/ 1752600 h 2286000"/>
              <a:gd name="connsiteX3" fmla="*/ 14287 w 823912"/>
              <a:gd name="connsiteY3" fmla="*/ 1352550 h 2286000"/>
              <a:gd name="connsiteX4" fmla="*/ 128587 w 823912"/>
              <a:gd name="connsiteY4" fmla="*/ 942975 h 2286000"/>
              <a:gd name="connsiteX5" fmla="*/ 338137 w 823912"/>
              <a:gd name="connsiteY5" fmla="*/ 561975 h 2286000"/>
              <a:gd name="connsiteX6" fmla="*/ 557212 w 823912"/>
              <a:gd name="connsiteY6" fmla="*/ 228600 h 2286000"/>
              <a:gd name="connsiteX7" fmla="*/ 823912 w 823912"/>
              <a:gd name="connsiteY7" fmla="*/ 0 h 2286000"/>
              <a:gd name="connsiteX8" fmla="*/ 823912 w 823912"/>
              <a:gd name="connsiteY8" fmla="*/ 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23912" h="2286000">
                <a:moveTo>
                  <a:pt x="328612" y="2286000"/>
                </a:moveTo>
                <a:cubicBezTo>
                  <a:pt x="266699" y="2216150"/>
                  <a:pt x="204787" y="2146300"/>
                  <a:pt x="157162" y="2057400"/>
                </a:cubicBezTo>
                <a:cubicBezTo>
                  <a:pt x="109537" y="1968500"/>
                  <a:pt x="66674" y="1870075"/>
                  <a:pt x="42862" y="1752600"/>
                </a:cubicBezTo>
                <a:cubicBezTo>
                  <a:pt x="19050" y="1635125"/>
                  <a:pt x="0" y="1487487"/>
                  <a:pt x="14287" y="1352550"/>
                </a:cubicBezTo>
                <a:cubicBezTo>
                  <a:pt x="28574" y="1217613"/>
                  <a:pt x="74612" y="1074738"/>
                  <a:pt x="128587" y="942975"/>
                </a:cubicBezTo>
                <a:cubicBezTo>
                  <a:pt x="182562" y="811213"/>
                  <a:pt x="266700" y="681037"/>
                  <a:pt x="338137" y="561975"/>
                </a:cubicBezTo>
                <a:cubicBezTo>
                  <a:pt x="409574" y="442913"/>
                  <a:pt x="476250" y="322262"/>
                  <a:pt x="557212" y="228600"/>
                </a:cubicBezTo>
                <a:cubicBezTo>
                  <a:pt x="638174" y="134938"/>
                  <a:pt x="823912" y="0"/>
                  <a:pt x="823912" y="0"/>
                </a:cubicBezTo>
                <a:lnTo>
                  <a:pt x="823912" y="0"/>
                </a:ln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49" name="Freeform 48"/>
          <p:cNvSpPr/>
          <p:nvPr/>
        </p:nvSpPr>
        <p:spPr bwMode="auto">
          <a:xfrm>
            <a:off x="695325" y="5530850"/>
            <a:ext cx="1762125" cy="669925"/>
          </a:xfrm>
          <a:custGeom>
            <a:avLst/>
            <a:gdLst>
              <a:gd name="connsiteX0" fmla="*/ 1762125 w 1762125"/>
              <a:gd name="connsiteY0" fmla="*/ 669925 h 669925"/>
              <a:gd name="connsiteX1" fmla="*/ 1619250 w 1762125"/>
              <a:gd name="connsiteY1" fmla="*/ 422275 h 669925"/>
              <a:gd name="connsiteX2" fmla="*/ 1352550 w 1762125"/>
              <a:gd name="connsiteY2" fmla="*/ 193675 h 669925"/>
              <a:gd name="connsiteX3" fmla="*/ 981075 w 1762125"/>
              <a:gd name="connsiteY3" fmla="*/ 41275 h 669925"/>
              <a:gd name="connsiteX4" fmla="*/ 581025 w 1762125"/>
              <a:gd name="connsiteY4" fmla="*/ 12700 h 669925"/>
              <a:gd name="connsiteX5" fmla="*/ 190500 w 1762125"/>
              <a:gd name="connsiteY5" fmla="*/ 117475 h 669925"/>
              <a:gd name="connsiteX6" fmla="*/ 0 w 1762125"/>
              <a:gd name="connsiteY6" fmla="*/ 241300 h 669925"/>
              <a:gd name="connsiteX7" fmla="*/ 0 w 1762125"/>
              <a:gd name="connsiteY7" fmla="*/ 241300 h 669925"/>
              <a:gd name="connsiteX8" fmla="*/ 0 w 1762125"/>
              <a:gd name="connsiteY8" fmla="*/ 241300 h 669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2125" h="669925">
                <a:moveTo>
                  <a:pt x="1762125" y="669925"/>
                </a:moveTo>
                <a:cubicBezTo>
                  <a:pt x="1724818" y="585787"/>
                  <a:pt x="1687512" y="501650"/>
                  <a:pt x="1619250" y="422275"/>
                </a:cubicBezTo>
                <a:cubicBezTo>
                  <a:pt x="1550988" y="342900"/>
                  <a:pt x="1458912" y="257175"/>
                  <a:pt x="1352550" y="193675"/>
                </a:cubicBezTo>
                <a:cubicBezTo>
                  <a:pt x="1246188" y="130175"/>
                  <a:pt x="1109662" y="71437"/>
                  <a:pt x="981075" y="41275"/>
                </a:cubicBezTo>
                <a:cubicBezTo>
                  <a:pt x="852488" y="11113"/>
                  <a:pt x="712787" y="0"/>
                  <a:pt x="581025" y="12700"/>
                </a:cubicBezTo>
                <a:cubicBezTo>
                  <a:pt x="449263" y="25400"/>
                  <a:pt x="287338" y="79375"/>
                  <a:pt x="190500" y="117475"/>
                </a:cubicBezTo>
                <a:cubicBezTo>
                  <a:pt x="93663" y="155575"/>
                  <a:pt x="0" y="241300"/>
                  <a:pt x="0" y="241300"/>
                </a:cubicBezTo>
                <a:lnTo>
                  <a:pt x="0" y="241300"/>
                </a:lnTo>
                <a:lnTo>
                  <a:pt x="0" y="241300"/>
                </a:lnTo>
              </a:path>
            </a:pathLst>
          </a:cu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03848" y="6165304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WM</a:t>
            </a:r>
            <a:endParaRPr 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29951" y="2751311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GM</a:t>
            </a:r>
            <a:endParaRPr lang="en-US" b="1" dirty="0"/>
          </a:p>
        </p:txBody>
      </p:sp>
      <p:sp>
        <p:nvSpPr>
          <p:cNvPr id="52" name="Freeform 51"/>
          <p:cNvSpPr/>
          <p:nvPr/>
        </p:nvSpPr>
        <p:spPr bwMode="auto">
          <a:xfrm>
            <a:off x="574675" y="3543300"/>
            <a:ext cx="3349625" cy="2686050"/>
          </a:xfrm>
          <a:custGeom>
            <a:avLst/>
            <a:gdLst>
              <a:gd name="connsiteX0" fmla="*/ 1635125 w 3349625"/>
              <a:gd name="connsiteY0" fmla="*/ 2686050 h 2686050"/>
              <a:gd name="connsiteX1" fmla="*/ 1406525 w 3349625"/>
              <a:gd name="connsiteY1" fmla="*/ 2390775 h 2686050"/>
              <a:gd name="connsiteX2" fmla="*/ 1120775 w 3349625"/>
              <a:gd name="connsiteY2" fmla="*/ 2257425 h 2686050"/>
              <a:gd name="connsiteX3" fmla="*/ 711200 w 3349625"/>
              <a:gd name="connsiteY3" fmla="*/ 2276475 h 2686050"/>
              <a:gd name="connsiteX4" fmla="*/ 396875 w 3349625"/>
              <a:gd name="connsiteY4" fmla="*/ 2362200 h 2686050"/>
              <a:gd name="connsiteX5" fmla="*/ 187325 w 3349625"/>
              <a:gd name="connsiteY5" fmla="*/ 2390775 h 2686050"/>
              <a:gd name="connsiteX6" fmla="*/ 34925 w 3349625"/>
              <a:gd name="connsiteY6" fmla="*/ 2314575 h 2686050"/>
              <a:gd name="connsiteX7" fmla="*/ 34925 w 3349625"/>
              <a:gd name="connsiteY7" fmla="*/ 2105025 h 2686050"/>
              <a:gd name="connsiteX8" fmla="*/ 25400 w 3349625"/>
              <a:gd name="connsiteY8" fmla="*/ 1866900 h 2686050"/>
              <a:gd name="connsiteX9" fmla="*/ 149225 w 3349625"/>
              <a:gd name="connsiteY9" fmla="*/ 1714500 h 2686050"/>
              <a:gd name="connsiteX10" fmla="*/ 206375 w 3349625"/>
              <a:gd name="connsiteY10" fmla="*/ 1600200 h 2686050"/>
              <a:gd name="connsiteX11" fmla="*/ 187325 w 3349625"/>
              <a:gd name="connsiteY11" fmla="*/ 1476375 h 2686050"/>
              <a:gd name="connsiteX12" fmla="*/ 63500 w 3349625"/>
              <a:gd name="connsiteY12" fmla="*/ 1352550 h 2686050"/>
              <a:gd name="connsiteX13" fmla="*/ 25400 w 3349625"/>
              <a:gd name="connsiteY13" fmla="*/ 1209675 h 2686050"/>
              <a:gd name="connsiteX14" fmla="*/ 15875 w 3349625"/>
              <a:gd name="connsiteY14" fmla="*/ 1076325 h 2686050"/>
              <a:gd name="connsiteX15" fmla="*/ 120650 w 3349625"/>
              <a:gd name="connsiteY15" fmla="*/ 800100 h 2686050"/>
              <a:gd name="connsiteX16" fmla="*/ 177800 w 3349625"/>
              <a:gd name="connsiteY16" fmla="*/ 619125 h 2686050"/>
              <a:gd name="connsiteX17" fmla="*/ 206375 w 3349625"/>
              <a:gd name="connsiteY17" fmla="*/ 476250 h 2686050"/>
              <a:gd name="connsiteX18" fmla="*/ 292100 w 3349625"/>
              <a:gd name="connsiteY18" fmla="*/ 266700 h 2686050"/>
              <a:gd name="connsiteX19" fmla="*/ 425450 w 3349625"/>
              <a:gd name="connsiteY19" fmla="*/ 114300 h 2686050"/>
              <a:gd name="connsiteX20" fmla="*/ 568325 w 3349625"/>
              <a:gd name="connsiteY20" fmla="*/ 85725 h 2686050"/>
              <a:gd name="connsiteX21" fmla="*/ 730250 w 3349625"/>
              <a:gd name="connsiteY21" fmla="*/ 38100 h 2686050"/>
              <a:gd name="connsiteX22" fmla="*/ 939800 w 3349625"/>
              <a:gd name="connsiteY22" fmla="*/ 38100 h 2686050"/>
              <a:gd name="connsiteX23" fmla="*/ 1158875 w 3349625"/>
              <a:gd name="connsiteY23" fmla="*/ 104775 h 2686050"/>
              <a:gd name="connsiteX24" fmla="*/ 1292225 w 3349625"/>
              <a:gd name="connsiteY24" fmla="*/ 228600 h 2686050"/>
              <a:gd name="connsiteX25" fmla="*/ 1358900 w 3349625"/>
              <a:gd name="connsiteY25" fmla="*/ 400050 h 2686050"/>
              <a:gd name="connsiteX26" fmla="*/ 1368425 w 3349625"/>
              <a:gd name="connsiteY26" fmla="*/ 571500 h 2686050"/>
              <a:gd name="connsiteX27" fmla="*/ 1425575 w 3349625"/>
              <a:gd name="connsiteY27" fmla="*/ 723900 h 2686050"/>
              <a:gd name="connsiteX28" fmla="*/ 1492250 w 3349625"/>
              <a:gd name="connsiteY28" fmla="*/ 857250 h 2686050"/>
              <a:gd name="connsiteX29" fmla="*/ 1635125 w 3349625"/>
              <a:gd name="connsiteY29" fmla="*/ 952500 h 2686050"/>
              <a:gd name="connsiteX30" fmla="*/ 1778000 w 3349625"/>
              <a:gd name="connsiteY30" fmla="*/ 990600 h 2686050"/>
              <a:gd name="connsiteX31" fmla="*/ 1882775 w 3349625"/>
              <a:gd name="connsiteY31" fmla="*/ 990600 h 2686050"/>
              <a:gd name="connsiteX32" fmla="*/ 1987550 w 3349625"/>
              <a:gd name="connsiteY32" fmla="*/ 933450 h 2686050"/>
              <a:gd name="connsiteX33" fmla="*/ 2054225 w 3349625"/>
              <a:gd name="connsiteY33" fmla="*/ 828675 h 2686050"/>
              <a:gd name="connsiteX34" fmla="*/ 2082800 w 3349625"/>
              <a:gd name="connsiteY34" fmla="*/ 685800 h 2686050"/>
              <a:gd name="connsiteX35" fmla="*/ 2101850 w 3349625"/>
              <a:gd name="connsiteY35" fmla="*/ 476250 h 2686050"/>
              <a:gd name="connsiteX36" fmla="*/ 2101850 w 3349625"/>
              <a:gd name="connsiteY36" fmla="*/ 295275 h 2686050"/>
              <a:gd name="connsiteX37" fmla="*/ 2168525 w 3349625"/>
              <a:gd name="connsiteY37" fmla="*/ 66675 h 2686050"/>
              <a:gd name="connsiteX38" fmla="*/ 2282825 w 3349625"/>
              <a:gd name="connsiteY38" fmla="*/ 9525 h 2686050"/>
              <a:gd name="connsiteX39" fmla="*/ 2387600 w 3349625"/>
              <a:gd name="connsiteY39" fmla="*/ 9525 h 2686050"/>
              <a:gd name="connsiteX40" fmla="*/ 2473325 w 3349625"/>
              <a:gd name="connsiteY40" fmla="*/ 28575 h 2686050"/>
              <a:gd name="connsiteX41" fmla="*/ 2559050 w 3349625"/>
              <a:gd name="connsiteY41" fmla="*/ 57150 h 2686050"/>
              <a:gd name="connsiteX42" fmla="*/ 2654300 w 3349625"/>
              <a:gd name="connsiteY42" fmla="*/ 161925 h 2686050"/>
              <a:gd name="connsiteX43" fmla="*/ 2701925 w 3349625"/>
              <a:gd name="connsiteY43" fmla="*/ 200025 h 2686050"/>
              <a:gd name="connsiteX44" fmla="*/ 2806700 w 3349625"/>
              <a:gd name="connsiteY44" fmla="*/ 200025 h 2686050"/>
              <a:gd name="connsiteX45" fmla="*/ 2911475 w 3349625"/>
              <a:gd name="connsiteY45" fmla="*/ 200025 h 2686050"/>
              <a:gd name="connsiteX46" fmla="*/ 3101975 w 3349625"/>
              <a:gd name="connsiteY46" fmla="*/ 276225 h 2686050"/>
              <a:gd name="connsiteX47" fmla="*/ 3149600 w 3349625"/>
              <a:gd name="connsiteY47" fmla="*/ 371475 h 2686050"/>
              <a:gd name="connsiteX48" fmla="*/ 3216275 w 3349625"/>
              <a:gd name="connsiteY48" fmla="*/ 495300 h 2686050"/>
              <a:gd name="connsiteX49" fmla="*/ 3187700 w 3349625"/>
              <a:gd name="connsiteY49" fmla="*/ 723900 h 2686050"/>
              <a:gd name="connsiteX50" fmla="*/ 3149600 w 3349625"/>
              <a:gd name="connsiteY50" fmla="*/ 838200 h 2686050"/>
              <a:gd name="connsiteX51" fmla="*/ 3073400 w 3349625"/>
              <a:gd name="connsiteY51" fmla="*/ 981075 h 2686050"/>
              <a:gd name="connsiteX52" fmla="*/ 2987675 w 3349625"/>
              <a:gd name="connsiteY52" fmla="*/ 1085850 h 2686050"/>
              <a:gd name="connsiteX53" fmla="*/ 2892425 w 3349625"/>
              <a:gd name="connsiteY53" fmla="*/ 1200150 h 2686050"/>
              <a:gd name="connsiteX54" fmla="*/ 2768600 w 3349625"/>
              <a:gd name="connsiteY54" fmla="*/ 1333500 h 2686050"/>
              <a:gd name="connsiteX55" fmla="*/ 2720975 w 3349625"/>
              <a:gd name="connsiteY55" fmla="*/ 1571625 h 2686050"/>
              <a:gd name="connsiteX56" fmla="*/ 2778125 w 3349625"/>
              <a:gd name="connsiteY56" fmla="*/ 1762125 h 2686050"/>
              <a:gd name="connsiteX57" fmla="*/ 2882900 w 3349625"/>
              <a:gd name="connsiteY57" fmla="*/ 1914525 h 2686050"/>
              <a:gd name="connsiteX58" fmla="*/ 2978150 w 3349625"/>
              <a:gd name="connsiteY58" fmla="*/ 1981200 h 2686050"/>
              <a:gd name="connsiteX59" fmla="*/ 3111500 w 3349625"/>
              <a:gd name="connsiteY59" fmla="*/ 2009775 h 2686050"/>
              <a:gd name="connsiteX60" fmla="*/ 3244850 w 3349625"/>
              <a:gd name="connsiteY60" fmla="*/ 2009775 h 2686050"/>
              <a:gd name="connsiteX61" fmla="*/ 3349625 w 3349625"/>
              <a:gd name="connsiteY61" fmla="*/ 1990725 h 2686050"/>
              <a:gd name="connsiteX62" fmla="*/ 3349625 w 3349625"/>
              <a:gd name="connsiteY62" fmla="*/ 1990725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349625" h="2686050">
                <a:moveTo>
                  <a:pt x="1635125" y="2686050"/>
                </a:moveTo>
                <a:cubicBezTo>
                  <a:pt x="1563687" y="2574131"/>
                  <a:pt x="1492250" y="2462212"/>
                  <a:pt x="1406525" y="2390775"/>
                </a:cubicBezTo>
                <a:cubicBezTo>
                  <a:pt x="1320800" y="2319338"/>
                  <a:pt x="1236663" y="2276475"/>
                  <a:pt x="1120775" y="2257425"/>
                </a:cubicBezTo>
                <a:cubicBezTo>
                  <a:pt x="1004888" y="2238375"/>
                  <a:pt x="831850" y="2259012"/>
                  <a:pt x="711200" y="2276475"/>
                </a:cubicBezTo>
                <a:cubicBezTo>
                  <a:pt x="590550" y="2293938"/>
                  <a:pt x="484187" y="2343150"/>
                  <a:pt x="396875" y="2362200"/>
                </a:cubicBezTo>
                <a:cubicBezTo>
                  <a:pt x="309563" y="2381250"/>
                  <a:pt x="247650" y="2398712"/>
                  <a:pt x="187325" y="2390775"/>
                </a:cubicBezTo>
                <a:cubicBezTo>
                  <a:pt x="127000" y="2382838"/>
                  <a:pt x="60325" y="2362200"/>
                  <a:pt x="34925" y="2314575"/>
                </a:cubicBezTo>
                <a:cubicBezTo>
                  <a:pt x="9525" y="2266950"/>
                  <a:pt x="36512" y="2179637"/>
                  <a:pt x="34925" y="2105025"/>
                </a:cubicBezTo>
                <a:cubicBezTo>
                  <a:pt x="33338" y="2030413"/>
                  <a:pt x="6350" y="1931988"/>
                  <a:pt x="25400" y="1866900"/>
                </a:cubicBezTo>
                <a:cubicBezTo>
                  <a:pt x="44450" y="1801812"/>
                  <a:pt x="119063" y="1758950"/>
                  <a:pt x="149225" y="1714500"/>
                </a:cubicBezTo>
                <a:cubicBezTo>
                  <a:pt x="179387" y="1670050"/>
                  <a:pt x="200025" y="1639887"/>
                  <a:pt x="206375" y="1600200"/>
                </a:cubicBezTo>
                <a:cubicBezTo>
                  <a:pt x="212725" y="1560513"/>
                  <a:pt x="211137" y="1517650"/>
                  <a:pt x="187325" y="1476375"/>
                </a:cubicBezTo>
                <a:cubicBezTo>
                  <a:pt x="163513" y="1435100"/>
                  <a:pt x="90488" y="1397000"/>
                  <a:pt x="63500" y="1352550"/>
                </a:cubicBezTo>
                <a:cubicBezTo>
                  <a:pt x="36512" y="1308100"/>
                  <a:pt x="33337" y="1255712"/>
                  <a:pt x="25400" y="1209675"/>
                </a:cubicBezTo>
                <a:cubicBezTo>
                  <a:pt x="17463" y="1163638"/>
                  <a:pt x="0" y="1144587"/>
                  <a:pt x="15875" y="1076325"/>
                </a:cubicBezTo>
                <a:cubicBezTo>
                  <a:pt x="31750" y="1008063"/>
                  <a:pt x="93663" y="876300"/>
                  <a:pt x="120650" y="800100"/>
                </a:cubicBezTo>
                <a:cubicBezTo>
                  <a:pt x="147638" y="723900"/>
                  <a:pt x="163513" y="673100"/>
                  <a:pt x="177800" y="619125"/>
                </a:cubicBezTo>
                <a:cubicBezTo>
                  <a:pt x="192088" y="565150"/>
                  <a:pt x="187325" y="534987"/>
                  <a:pt x="206375" y="476250"/>
                </a:cubicBezTo>
                <a:cubicBezTo>
                  <a:pt x="225425" y="417513"/>
                  <a:pt x="255588" y="327025"/>
                  <a:pt x="292100" y="266700"/>
                </a:cubicBezTo>
                <a:cubicBezTo>
                  <a:pt x="328612" y="206375"/>
                  <a:pt x="379413" y="144462"/>
                  <a:pt x="425450" y="114300"/>
                </a:cubicBezTo>
                <a:cubicBezTo>
                  <a:pt x="471487" y="84138"/>
                  <a:pt x="517525" y="98425"/>
                  <a:pt x="568325" y="85725"/>
                </a:cubicBezTo>
                <a:cubicBezTo>
                  <a:pt x="619125" y="73025"/>
                  <a:pt x="668338" y="46037"/>
                  <a:pt x="730250" y="38100"/>
                </a:cubicBezTo>
                <a:cubicBezTo>
                  <a:pt x="792162" y="30163"/>
                  <a:pt x="868362" y="26987"/>
                  <a:pt x="939800" y="38100"/>
                </a:cubicBezTo>
                <a:cubicBezTo>
                  <a:pt x="1011238" y="49213"/>
                  <a:pt x="1100138" y="73025"/>
                  <a:pt x="1158875" y="104775"/>
                </a:cubicBezTo>
                <a:cubicBezTo>
                  <a:pt x="1217612" y="136525"/>
                  <a:pt x="1258887" y="179387"/>
                  <a:pt x="1292225" y="228600"/>
                </a:cubicBezTo>
                <a:cubicBezTo>
                  <a:pt x="1325563" y="277813"/>
                  <a:pt x="1346200" y="342900"/>
                  <a:pt x="1358900" y="400050"/>
                </a:cubicBezTo>
                <a:cubicBezTo>
                  <a:pt x="1371600" y="457200"/>
                  <a:pt x="1357313" y="517525"/>
                  <a:pt x="1368425" y="571500"/>
                </a:cubicBezTo>
                <a:cubicBezTo>
                  <a:pt x="1379537" y="625475"/>
                  <a:pt x="1404938" y="676275"/>
                  <a:pt x="1425575" y="723900"/>
                </a:cubicBezTo>
                <a:cubicBezTo>
                  <a:pt x="1446213" y="771525"/>
                  <a:pt x="1457325" y="819150"/>
                  <a:pt x="1492250" y="857250"/>
                </a:cubicBezTo>
                <a:cubicBezTo>
                  <a:pt x="1527175" y="895350"/>
                  <a:pt x="1587500" y="930275"/>
                  <a:pt x="1635125" y="952500"/>
                </a:cubicBezTo>
                <a:cubicBezTo>
                  <a:pt x="1682750" y="974725"/>
                  <a:pt x="1736725" y="984250"/>
                  <a:pt x="1778000" y="990600"/>
                </a:cubicBezTo>
                <a:cubicBezTo>
                  <a:pt x="1819275" y="996950"/>
                  <a:pt x="1847850" y="1000125"/>
                  <a:pt x="1882775" y="990600"/>
                </a:cubicBezTo>
                <a:cubicBezTo>
                  <a:pt x="1917700" y="981075"/>
                  <a:pt x="1958975" y="960438"/>
                  <a:pt x="1987550" y="933450"/>
                </a:cubicBezTo>
                <a:cubicBezTo>
                  <a:pt x="2016125" y="906463"/>
                  <a:pt x="2038350" y="869950"/>
                  <a:pt x="2054225" y="828675"/>
                </a:cubicBezTo>
                <a:cubicBezTo>
                  <a:pt x="2070100" y="787400"/>
                  <a:pt x="2074863" y="744538"/>
                  <a:pt x="2082800" y="685800"/>
                </a:cubicBezTo>
                <a:cubicBezTo>
                  <a:pt x="2090738" y="627063"/>
                  <a:pt x="2098675" y="541338"/>
                  <a:pt x="2101850" y="476250"/>
                </a:cubicBezTo>
                <a:cubicBezTo>
                  <a:pt x="2105025" y="411163"/>
                  <a:pt x="2090738" y="363537"/>
                  <a:pt x="2101850" y="295275"/>
                </a:cubicBezTo>
                <a:cubicBezTo>
                  <a:pt x="2112962" y="227013"/>
                  <a:pt x="2138363" y="114300"/>
                  <a:pt x="2168525" y="66675"/>
                </a:cubicBezTo>
                <a:cubicBezTo>
                  <a:pt x="2198687" y="19050"/>
                  <a:pt x="2246313" y="19050"/>
                  <a:pt x="2282825" y="9525"/>
                </a:cubicBezTo>
                <a:cubicBezTo>
                  <a:pt x="2319337" y="0"/>
                  <a:pt x="2355850" y="6350"/>
                  <a:pt x="2387600" y="9525"/>
                </a:cubicBezTo>
                <a:cubicBezTo>
                  <a:pt x="2419350" y="12700"/>
                  <a:pt x="2444750" y="20637"/>
                  <a:pt x="2473325" y="28575"/>
                </a:cubicBezTo>
                <a:cubicBezTo>
                  <a:pt x="2501900" y="36513"/>
                  <a:pt x="2528888" y="34925"/>
                  <a:pt x="2559050" y="57150"/>
                </a:cubicBezTo>
                <a:cubicBezTo>
                  <a:pt x="2589212" y="79375"/>
                  <a:pt x="2630488" y="138113"/>
                  <a:pt x="2654300" y="161925"/>
                </a:cubicBezTo>
                <a:cubicBezTo>
                  <a:pt x="2678112" y="185737"/>
                  <a:pt x="2676525" y="193675"/>
                  <a:pt x="2701925" y="200025"/>
                </a:cubicBezTo>
                <a:cubicBezTo>
                  <a:pt x="2727325" y="206375"/>
                  <a:pt x="2806700" y="200025"/>
                  <a:pt x="2806700" y="200025"/>
                </a:cubicBezTo>
                <a:cubicBezTo>
                  <a:pt x="2841625" y="200025"/>
                  <a:pt x="2862263" y="187325"/>
                  <a:pt x="2911475" y="200025"/>
                </a:cubicBezTo>
                <a:cubicBezTo>
                  <a:pt x="2960687" y="212725"/>
                  <a:pt x="3062288" y="247650"/>
                  <a:pt x="3101975" y="276225"/>
                </a:cubicBezTo>
                <a:cubicBezTo>
                  <a:pt x="3141663" y="304800"/>
                  <a:pt x="3130550" y="334963"/>
                  <a:pt x="3149600" y="371475"/>
                </a:cubicBezTo>
                <a:cubicBezTo>
                  <a:pt x="3168650" y="407987"/>
                  <a:pt x="3209925" y="436563"/>
                  <a:pt x="3216275" y="495300"/>
                </a:cubicBezTo>
                <a:cubicBezTo>
                  <a:pt x="3222625" y="554037"/>
                  <a:pt x="3198813" y="666750"/>
                  <a:pt x="3187700" y="723900"/>
                </a:cubicBezTo>
                <a:cubicBezTo>
                  <a:pt x="3176588" y="781050"/>
                  <a:pt x="3168650" y="795338"/>
                  <a:pt x="3149600" y="838200"/>
                </a:cubicBezTo>
                <a:cubicBezTo>
                  <a:pt x="3130550" y="881063"/>
                  <a:pt x="3100387" y="939800"/>
                  <a:pt x="3073400" y="981075"/>
                </a:cubicBezTo>
                <a:cubicBezTo>
                  <a:pt x="3046413" y="1022350"/>
                  <a:pt x="3017838" y="1049337"/>
                  <a:pt x="2987675" y="1085850"/>
                </a:cubicBezTo>
                <a:cubicBezTo>
                  <a:pt x="2957512" y="1122363"/>
                  <a:pt x="2928937" y="1158875"/>
                  <a:pt x="2892425" y="1200150"/>
                </a:cubicBezTo>
                <a:cubicBezTo>
                  <a:pt x="2855913" y="1241425"/>
                  <a:pt x="2797175" y="1271588"/>
                  <a:pt x="2768600" y="1333500"/>
                </a:cubicBezTo>
                <a:cubicBezTo>
                  <a:pt x="2740025" y="1395412"/>
                  <a:pt x="2719388" y="1500188"/>
                  <a:pt x="2720975" y="1571625"/>
                </a:cubicBezTo>
                <a:cubicBezTo>
                  <a:pt x="2722563" y="1643063"/>
                  <a:pt x="2751138" y="1704975"/>
                  <a:pt x="2778125" y="1762125"/>
                </a:cubicBezTo>
                <a:cubicBezTo>
                  <a:pt x="2805112" y="1819275"/>
                  <a:pt x="2849563" y="1878013"/>
                  <a:pt x="2882900" y="1914525"/>
                </a:cubicBezTo>
                <a:cubicBezTo>
                  <a:pt x="2916238" y="1951038"/>
                  <a:pt x="2940050" y="1965325"/>
                  <a:pt x="2978150" y="1981200"/>
                </a:cubicBezTo>
                <a:cubicBezTo>
                  <a:pt x="3016250" y="1997075"/>
                  <a:pt x="3067050" y="2005013"/>
                  <a:pt x="3111500" y="2009775"/>
                </a:cubicBezTo>
                <a:cubicBezTo>
                  <a:pt x="3155950" y="2014538"/>
                  <a:pt x="3205163" y="2012950"/>
                  <a:pt x="3244850" y="2009775"/>
                </a:cubicBezTo>
                <a:cubicBezTo>
                  <a:pt x="3284537" y="2006600"/>
                  <a:pt x="3349625" y="1990725"/>
                  <a:pt x="3349625" y="1990725"/>
                </a:cubicBezTo>
                <a:lnTo>
                  <a:pt x="3349625" y="1990725"/>
                </a:lnTo>
              </a:path>
            </a:pathLst>
          </a:custGeom>
          <a:noFill/>
          <a:ln w="15875" cap="flat" cmpd="sng" algn="ctr">
            <a:solidFill>
              <a:schemeClr val="bg1"/>
            </a:solidFill>
            <a:prstDash val="lgDashDot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3049" y="6237312"/>
            <a:ext cx="2640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Sikma</a:t>
            </a:r>
            <a:r>
              <a:rPr lang="en-US" sz="1200" dirty="0" smtClean="0"/>
              <a:t>, K-J., Thesis defense,  May 2011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Hypothesis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  <a:p>
            <a:r>
              <a:rPr lang="nl-NL" dirty="0" err="1" smtClean="0"/>
              <a:t>Cortical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distinguished</a:t>
            </a:r>
            <a:r>
              <a:rPr lang="nl-NL" dirty="0" smtClean="0"/>
              <a:t> </a:t>
            </a:r>
            <a:r>
              <a:rPr lang="nl-NL" dirty="0" err="1" smtClean="0"/>
              <a:t>on</a:t>
            </a:r>
            <a:r>
              <a:rPr lang="nl-NL" dirty="0" smtClean="0"/>
              <a:t> the basis of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diffusion</a:t>
            </a:r>
            <a:r>
              <a:rPr lang="nl-NL" dirty="0" smtClean="0"/>
              <a:t> </a:t>
            </a:r>
            <a:r>
              <a:rPr lang="nl-NL" dirty="0" err="1" smtClean="0"/>
              <a:t>properties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The </a:t>
            </a:r>
            <a:r>
              <a:rPr lang="nl-NL" dirty="0" err="1" smtClean="0"/>
              <a:t>stria</a:t>
            </a:r>
            <a:r>
              <a:rPr lang="nl-NL" dirty="0" smtClean="0"/>
              <a:t> of </a:t>
            </a:r>
            <a:r>
              <a:rPr lang="nl-NL" dirty="0" err="1"/>
              <a:t>G</a:t>
            </a:r>
            <a:r>
              <a:rPr lang="nl-NL" dirty="0" err="1" smtClean="0"/>
              <a:t>ennari</a:t>
            </a:r>
            <a:r>
              <a:rPr lang="nl-NL" dirty="0" smtClean="0"/>
              <a:t> (V1) has a </a:t>
            </a:r>
            <a:r>
              <a:rPr lang="nl-NL" dirty="0" err="1" smtClean="0"/>
              <a:t>large</a:t>
            </a:r>
            <a:r>
              <a:rPr lang="nl-NL" dirty="0" smtClean="0"/>
              <a:t> </a:t>
            </a:r>
            <a:r>
              <a:rPr lang="nl-NL" dirty="0" err="1" smtClean="0"/>
              <a:t>tangential</a:t>
            </a:r>
            <a:r>
              <a:rPr lang="nl-NL" dirty="0" smtClean="0"/>
              <a:t> </a:t>
            </a:r>
            <a:r>
              <a:rPr lang="nl-NL" dirty="0" err="1" smtClean="0"/>
              <a:t>diffusion</a:t>
            </a:r>
            <a:r>
              <a:rPr lang="nl-NL" dirty="0" smtClean="0"/>
              <a:t> component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Methods</a:t>
            </a:r>
            <a:r>
              <a:rPr lang="nl-NL" dirty="0" smtClean="0"/>
              <a:t> II: MRI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 smtClean="0"/>
              <a:t>Human</a:t>
            </a:r>
            <a:r>
              <a:rPr lang="nl-NL" dirty="0" smtClean="0"/>
              <a:t> </a:t>
            </a:r>
            <a:r>
              <a:rPr lang="nl-NL" dirty="0" err="1" smtClean="0"/>
              <a:t>brain</a:t>
            </a:r>
            <a:r>
              <a:rPr lang="nl-NL" dirty="0" smtClean="0"/>
              <a:t> tissue samples (1 × 1 × 3 cm) </a:t>
            </a:r>
          </a:p>
          <a:p>
            <a:pPr lvl="1"/>
            <a:r>
              <a:rPr lang="nl-NL" dirty="0" smtClean="0"/>
              <a:t>Cortex (V1) + WM; </a:t>
            </a:r>
          </a:p>
          <a:p>
            <a:pPr lvl="1"/>
            <a:r>
              <a:rPr lang="nl-NL" dirty="0" err="1" smtClean="0"/>
              <a:t>post-mortem</a:t>
            </a:r>
            <a:r>
              <a:rPr lang="nl-NL" dirty="0" smtClean="0"/>
              <a:t> interval 15h</a:t>
            </a:r>
          </a:p>
          <a:p>
            <a:endParaRPr lang="nl-NL" dirty="0"/>
          </a:p>
          <a:p>
            <a:r>
              <a:rPr lang="nl-NL" dirty="0" smtClean="0"/>
              <a:t>MRI: 11.7 T </a:t>
            </a:r>
            <a:r>
              <a:rPr lang="nl-NL" dirty="0" err="1" smtClean="0"/>
              <a:t>animal</a:t>
            </a:r>
            <a:r>
              <a:rPr lang="nl-NL" dirty="0" smtClean="0"/>
              <a:t> system</a:t>
            </a:r>
          </a:p>
          <a:p>
            <a:pPr lvl="1"/>
            <a:r>
              <a:rPr lang="nl-NL" dirty="0" smtClean="0"/>
              <a:t>DWI – 0.3 mm </a:t>
            </a:r>
            <a:r>
              <a:rPr lang="nl-NL" dirty="0" err="1" smtClean="0"/>
              <a:t>isotropic</a:t>
            </a:r>
            <a:endParaRPr lang="nl-NL" dirty="0" smtClean="0"/>
          </a:p>
          <a:p>
            <a:pPr lvl="1"/>
            <a:r>
              <a:rPr lang="nl-NL" dirty="0" err="1" smtClean="0"/>
              <a:t>Anatomical</a:t>
            </a:r>
            <a:r>
              <a:rPr lang="nl-NL" dirty="0" smtClean="0"/>
              <a:t> – 0.1 mm </a:t>
            </a:r>
            <a:r>
              <a:rPr lang="nl-NL" dirty="0" err="1" smtClean="0"/>
              <a:t>isotropic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err="1" smtClean="0"/>
              <a:t>Histology</a:t>
            </a:r>
            <a:r>
              <a:rPr lang="nl-NL" dirty="0" smtClean="0"/>
              <a:t>: </a:t>
            </a:r>
            <a:r>
              <a:rPr lang="nl-NL" dirty="0" err="1" smtClean="0"/>
              <a:t>myelin</a:t>
            </a:r>
            <a:r>
              <a:rPr lang="nl-NL" dirty="0" smtClean="0"/>
              <a:t> </a:t>
            </a:r>
            <a:r>
              <a:rPr lang="nl-NL" dirty="0" err="1" smtClean="0"/>
              <a:t>stain</a:t>
            </a:r>
            <a:r>
              <a:rPr lang="nl-NL" dirty="0" smtClean="0"/>
              <a:t>, </a:t>
            </a:r>
            <a:r>
              <a:rPr lang="nl-NL" dirty="0" err="1" smtClean="0"/>
              <a:t>Luxol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r>
              <a:rPr lang="nl-NL" dirty="0" smtClean="0"/>
              <a:t> Blue</a:t>
            </a:r>
            <a:endParaRPr lang="nl-NL" dirty="0"/>
          </a:p>
        </p:txBody>
      </p:sp>
      <p:pic>
        <p:nvPicPr>
          <p:cNvPr id="4" name="Picture 1" descr="D:\Dropbox\Masterverslag\Verslag_Latex\images\appendix\sample_before-staining.JPG"/>
          <p:cNvPicPr>
            <a:picLocks noChangeAspect="1" noChangeArrowheads="1"/>
          </p:cNvPicPr>
          <p:nvPr/>
        </p:nvPicPr>
        <p:blipFill>
          <a:blip r:embed="rId3" cstate="print">
            <a:lum bright="5000" contrast="48000"/>
          </a:blip>
          <a:srcRect/>
          <a:stretch>
            <a:fillRect/>
          </a:stretch>
        </p:blipFill>
        <p:spPr bwMode="auto">
          <a:xfrm>
            <a:off x="6228184" y="2276872"/>
            <a:ext cx="2520280" cy="145957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I: </a:t>
            </a:r>
            <a:r>
              <a:rPr lang="nl-NL" dirty="0" err="1" smtClean="0"/>
              <a:t>Fractional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nisotropy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FA is non-uniform over </a:t>
            </a:r>
            <a:r>
              <a:rPr lang="nl-NL" dirty="0" err="1" smtClean="0"/>
              <a:t>layers</a:t>
            </a:r>
            <a:endParaRPr lang="nl-NL" dirty="0" smtClean="0"/>
          </a:p>
        </p:txBody>
      </p:sp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2996952"/>
            <a:ext cx="6696744" cy="3345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6"/>
          <p:cNvGrpSpPr/>
          <p:nvPr/>
        </p:nvGrpSpPr>
        <p:grpSpPr>
          <a:xfrm>
            <a:off x="3491880" y="3645024"/>
            <a:ext cx="936105" cy="720080"/>
            <a:chOff x="5839168" y="908720"/>
            <a:chExt cx="2032660" cy="151217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</a:blip>
            <a:srcRect l="9789" t="7619" r="15149" b="-885"/>
            <a:stretch>
              <a:fillRect/>
            </a:stretch>
          </p:blipFill>
          <p:spPr bwMode="auto">
            <a:xfrm>
              <a:off x="6300192" y="908720"/>
              <a:ext cx="1571636" cy="1464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7356939" y="2082336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FF0000"/>
                  </a:solidFill>
                </a:rPr>
                <a:t>L-R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51882" y="1816022"/>
              <a:ext cx="5148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FF00"/>
                  </a:solidFill>
                </a:rPr>
                <a:t>A-P</a:t>
              </a:r>
              <a:endParaRPr lang="en-US" sz="1600" dirty="0">
                <a:solidFill>
                  <a:srgbClr val="00FF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39168" y="1059937"/>
              <a:ext cx="4363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rgbClr val="0000FF"/>
                  </a:solidFill>
                </a:rPr>
                <a:t>I-S</a:t>
              </a:r>
              <a:endParaRPr lang="en-US" sz="16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908720"/>
            <a:ext cx="3275856" cy="1896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2348880"/>
            <a:ext cx="4107780" cy="410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II: </a:t>
            </a:r>
            <a:r>
              <a:rPr lang="nl-NL" dirty="0" err="1"/>
              <a:t>d</a:t>
            </a:r>
            <a:r>
              <a:rPr lang="nl-NL" dirty="0" err="1" smtClean="0"/>
              <a:t>iffusion</a:t>
            </a:r>
            <a:r>
              <a:rPr lang="nl-NL" dirty="0" smtClean="0"/>
              <a:t> </a:t>
            </a:r>
            <a:r>
              <a:rPr lang="nl-NL" dirty="0" err="1"/>
              <a:t>d</a:t>
            </a:r>
            <a:r>
              <a:rPr lang="nl-NL" dirty="0" err="1" smtClean="0"/>
              <a:t>irections</a:t>
            </a:r>
            <a:endParaRPr lang="nl-NL" dirty="0"/>
          </a:p>
        </p:txBody>
      </p:sp>
      <p:sp>
        <p:nvSpPr>
          <p:cNvPr id="5222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965200" y="1651000"/>
            <a:ext cx="3750816" cy="4114800"/>
          </a:xfrm>
        </p:spPr>
        <p:txBody>
          <a:bodyPr/>
          <a:lstStyle/>
          <a:p>
            <a:endParaRPr lang="nl-NL" dirty="0" smtClean="0"/>
          </a:p>
          <a:p>
            <a:r>
              <a:rPr lang="nl-NL" dirty="0" smtClean="0"/>
              <a:t>WM</a:t>
            </a:r>
          </a:p>
          <a:p>
            <a:r>
              <a:rPr lang="nl-NL" dirty="0" err="1" smtClean="0"/>
              <a:t>U-fibers</a:t>
            </a:r>
            <a:endParaRPr lang="nl-NL" dirty="0" smtClean="0"/>
          </a:p>
          <a:p>
            <a:r>
              <a:rPr lang="nl-NL" dirty="0" err="1" smtClean="0"/>
              <a:t>Deep</a:t>
            </a:r>
            <a:r>
              <a:rPr lang="nl-NL" dirty="0" smtClean="0"/>
              <a:t> </a:t>
            </a:r>
            <a:r>
              <a:rPr lang="nl-NL" dirty="0" err="1" smtClean="0"/>
              <a:t>cortical</a:t>
            </a:r>
            <a:r>
              <a:rPr lang="nl-NL" dirty="0" smtClean="0"/>
              <a:t>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Gennari</a:t>
            </a:r>
            <a:endParaRPr lang="nl-NL" dirty="0" smtClean="0"/>
          </a:p>
          <a:p>
            <a:r>
              <a:rPr lang="nl-NL" dirty="0" err="1" smtClean="0"/>
              <a:t>Superficial</a:t>
            </a:r>
            <a:r>
              <a:rPr lang="nl-NL" dirty="0"/>
              <a:t> </a:t>
            </a:r>
            <a:r>
              <a:rPr lang="nl-NL" dirty="0" err="1" smtClean="0"/>
              <a:t>layers</a:t>
            </a:r>
            <a:endParaRPr lang="nl-NL" dirty="0" smtClean="0"/>
          </a:p>
          <a:p>
            <a:r>
              <a:rPr lang="nl-NL" dirty="0" err="1" smtClean="0"/>
              <a:t>layer</a:t>
            </a:r>
            <a:r>
              <a:rPr lang="nl-NL" dirty="0" smtClean="0"/>
              <a:t> I </a:t>
            </a:r>
            <a:r>
              <a:rPr lang="nl-NL" dirty="0" err="1" smtClean="0"/>
              <a:t>fully</a:t>
            </a:r>
            <a:r>
              <a:rPr lang="nl-NL" dirty="0" smtClean="0"/>
              <a:t> </a:t>
            </a:r>
            <a:r>
              <a:rPr lang="nl-NL" dirty="0" err="1" smtClean="0"/>
              <a:t>tangential</a:t>
            </a:r>
            <a:endParaRPr lang="nl-NL" dirty="0" smtClean="0"/>
          </a:p>
          <a:p>
            <a:endParaRPr lang="nl-NL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88224" y="404664"/>
            <a:ext cx="2376264" cy="2381234"/>
            <a:chOff x="6444208" y="476672"/>
            <a:chExt cx="2376264" cy="2381234"/>
          </a:xfrm>
        </p:grpSpPr>
        <p:pic>
          <p:nvPicPr>
            <p:cNvPr id="62471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444208" y="476672"/>
              <a:ext cx="2376264" cy="23812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9" name="Rectangle 8"/>
            <p:cNvSpPr/>
            <p:nvPr/>
          </p:nvSpPr>
          <p:spPr bwMode="auto">
            <a:xfrm>
              <a:off x="8028384" y="1949530"/>
              <a:ext cx="504056" cy="543366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251520" y="2083151"/>
            <a:ext cx="8239014" cy="4298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04664"/>
            <a:ext cx="2376264" cy="2381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2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Results</a:t>
            </a:r>
            <a:r>
              <a:rPr lang="nl-NL" dirty="0" smtClean="0"/>
              <a:t> III: </a:t>
            </a:r>
            <a:r>
              <a:rPr lang="nl-NL" dirty="0" err="1" smtClean="0"/>
              <a:t>tractography</a:t>
            </a:r>
            <a:r>
              <a:rPr lang="nl-NL" dirty="0" smtClean="0"/>
              <a:t> and </a:t>
            </a:r>
            <a:r>
              <a:rPr lang="nl-NL" dirty="0" err="1" smtClean="0"/>
              <a:t>histology</a:t>
            </a:r>
            <a:endParaRPr lang="nl-NL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948264" y="521881"/>
            <a:ext cx="1872208" cy="1971015"/>
            <a:chOff x="6648325" y="404664"/>
            <a:chExt cx="2316163" cy="2438400"/>
          </a:xfrm>
        </p:grpSpPr>
        <p:pic>
          <p:nvPicPr>
            <p:cNvPr id="64516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48325" y="404664"/>
              <a:ext cx="2316163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 bwMode="auto">
            <a:xfrm>
              <a:off x="8028384" y="2021538"/>
              <a:ext cx="576064" cy="543366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MC St Radboud Sjabloon">
  <a:themeElements>
    <a:clrScheme name="">
      <a:dk1>
        <a:srgbClr val="000000"/>
      </a:dk1>
      <a:lt1>
        <a:srgbClr val="FFFFFF"/>
      </a:lt1>
      <a:dk2>
        <a:srgbClr val="BE3100"/>
      </a:dk2>
      <a:lt2>
        <a:srgbClr val="F37C09"/>
      </a:lt2>
      <a:accent1>
        <a:srgbClr val="0E4286"/>
      </a:accent1>
      <a:accent2>
        <a:srgbClr val="B89400"/>
      </a:accent2>
      <a:accent3>
        <a:srgbClr val="FFFFFF"/>
      </a:accent3>
      <a:accent4>
        <a:srgbClr val="000000"/>
      </a:accent4>
      <a:accent5>
        <a:srgbClr val="AAB0C3"/>
      </a:accent5>
      <a:accent6>
        <a:srgbClr val="A68600"/>
      </a:accent6>
      <a:hlink>
        <a:srgbClr val="3D168B"/>
      </a:hlink>
      <a:folHlink>
        <a:srgbClr val="00607A"/>
      </a:folHlink>
    </a:clrScheme>
    <a:fontScheme name="UMC St Radboud Sjablo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MC St Radboud Sjabloon 1">
        <a:dk1>
          <a:srgbClr val="000000"/>
        </a:dk1>
        <a:lt1>
          <a:srgbClr val="FFFFFF"/>
        </a:lt1>
        <a:dk2>
          <a:srgbClr val="6600CC"/>
        </a:dk2>
        <a:lt2>
          <a:srgbClr val="CCECFF"/>
        </a:lt2>
        <a:accent1>
          <a:srgbClr val="00FFCC"/>
        </a:accent1>
        <a:accent2>
          <a:srgbClr val="9933FF"/>
        </a:accent2>
        <a:accent3>
          <a:srgbClr val="B8AAE2"/>
        </a:accent3>
        <a:accent4>
          <a:srgbClr val="DADADA"/>
        </a:accent4>
        <a:accent5>
          <a:srgbClr val="AAFFE2"/>
        </a:accent5>
        <a:accent6>
          <a:srgbClr val="8A2DE7"/>
        </a:accent6>
        <a:hlink>
          <a:srgbClr val="660066"/>
        </a:hlink>
        <a:folHlink>
          <a:srgbClr val="00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MC St Radboud Sjabloon 2">
        <a:dk1>
          <a:srgbClr val="660066"/>
        </a:dk1>
        <a:lt1>
          <a:srgbClr val="FFFFFF"/>
        </a:lt1>
        <a:dk2>
          <a:srgbClr val="FF00FF"/>
        </a:dk2>
        <a:lt2>
          <a:srgbClr val="FFCC99"/>
        </a:lt2>
        <a:accent1>
          <a:srgbClr val="99FF99"/>
        </a:accent1>
        <a:accent2>
          <a:srgbClr val="CC66FF"/>
        </a:accent2>
        <a:accent3>
          <a:srgbClr val="FFFFFF"/>
        </a:accent3>
        <a:accent4>
          <a:srgbClr val="560056"/>
        </a:accent4>
        <a:accent5>
          <a:srgbClr val="CAFFCA"/>
        </a:accent5>
        <a:accent6>
          <a:srgbClr val="B95CE7"/>
        </a:accent6>
        <a:hlink>
          <a:srgbClr val="FF99CC"/>
        </a:hlink>
        <a:folHlink>
          <a:srgbClr val="00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C St Radboud Sjabloon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MC St Radboud Sjabloon 4">
        <a:dk1>
          <a:srgbClr val="000000"/>
        </a:dk1>
        <a:lt1>
          <a:srgbClr val="FFFFFF"/>
        </a:lt1>
        <a:dk2>
          <a:srgbClr val="CC0099"/>
        </a:dk2>
        <a:lt2>
          <a:srgbClr val="FFCCFF"/>
        </a:lt2>
        <a:accent1>
          <a:srgbClr val="00FF00"/>
        </a:accent1>
        <a:accent2>
          <a:srgbClr val="9933FF"/>
        </a:accent2>
        <a:accent3>
          <a:srgbClr val="E2AACA"/>
        </a:accent3>
        <a:accent4>
          <a:srgbClr val="DADADA"/>
        </a:accent4>
        <a:accent5>
          <a:srgbClr val="AAFFAA"/>
        </a:accent5>
        <a:accent6>
          <a:srgbClr val="8A2DE7"/>
        </a:accent6>
        <a:hlink>
          <a:srgbClr val="660066"/>
        </a:hlink>
        <a:folHlink>
          <a:srgbClr val="00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EC722BA80A294C84D7C92B579A5BF0" ma:contentTypeVersion="1" ma:contentTypeDescription="Een nieuw document maken." ma:contentTypeScope="" ma:versionID="905ee155cabcb69eedac0162a2e765f4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006e98299f7278f1b16452afcf7c5616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Begindatum van de planning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Einddatum van de planning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A9FD202-9C7A-4760-B753-64DD3FB53F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3259CB-D83F-4525-BC16-60D22A1CD8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ECFADD48-77AC-4F86-AFF6-B9913911F129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Settings\z433115\Application Data\Microsoft\Templates\UMC St Radboud Sjabloon.pot</Template>
  <TotalTime>4677</TotalTime>
  <Words>305</Words>
  <Application>Microsoft Office PowerPoint</Application>
  <PresentationFormat>On-screen Show (4:3)</PresentationFormat>
  <Paragraphs>100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Times New Roman</vt:lpstr>
      <vt:lpstr>Arial</vt:lpstr>
      <vt:lpstr>Times</vt:lpstr>
      <vt:lpstr>UMC St Radboud Sjabloon</vt:lpstr>
      <vt:lpstr> </vt:lpstr>
      <vt:lpstr>In vitro layer-specific Diffusion Weighted Imaging in human primary visual cortex</vt:lpstr>
      <vt:lpstr>Networks…</vt:lpstr>
      <vt:lpstr>Anisotropy</vt:lpstr>
      <vt:lpstr>Hypothesis</vt:lpstr>
      <vt:lpstr>Methods II: MRI</vt:lpstr>
      <vt:lpstr>Results I: Fractional Anisotropy</vt:lpstr>
      <vt:lpstr>Results II: diffusion directions</vt:lpstr>
      <vt:lpstr>Results III: tractography and histology</vt:lpstr>
      <vt:lpstr>Discussion and conclusion</vt:lpstr>
      <vt:lpstr>Thanks!</vt:lpstr>
      <vt:lpstr>Additional</vt:lpstr>
      <vt:lpstr>Additional</vt:lpstr>
    </vt:vector>
  </TitlesOfParts>
  <Company>UMC St Radboud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z433115</dc:creator>
  <cp:lastModifiedBy>mickle</cp:lastModifiedBy>
  <cp:revision>364</cp:revision>
  <cp:lastPrinted>2001-09-20T09:40:05Z</cp:lastPrinted>
  <dcterms:created xsi:type="dcterms:W3CDTF">2005-02-01T11:44:42Z</dcterms:created>
  <dcterms:modified xsi:type="dcterms:W3CDTF">2011-06-08T13:59:15Z</dcterms:modified>
</cp:coreProperties>
</file>